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5"/>
  </p:notesMasterIdLst>
  <p:handoutMasterIdLst>
    <p:handoutMasterId r:id="rId26"/>
  </p:handoutMasterIdLst>
  <p:sldIdLst>
    <p:sldId id="257" r:id="rId2"/>
    <p:sldId id="273" r:id="rId3"/>
    <p:sldId id="336" r:id="rId4"/>
    <p:sldId id="286" r:id="rId5"/>
    <p:sldId id="325" r:id="rId6"/>
    <p:sldId id="318" r:id="rId7"/>
    <p:sldId id="330" r:id="rId8"/>
    <p:sldId id="338" r:id="rId9"/>
    <p:sldId id="333" r:id="rId10"/>
    <p:sldId id="310" r:id="rId11"/>
    <p:sldId id="349" r:id="rId12"/>
    <p:sldId id="335" r:id="rId13"/>
    <p:sldId id="340" r:id="rId14"/>
    <p:sldId id="311" r:id="rId15"/>
    <p:sldId id="342" r:id="rId16"/>
    <p:sldId id="343" r:id="rId17"/>
    <p:sldId id="351" r:id="rId18"/>
    <p:sldId id="341" r:id="rId19"/>
    <p:sldId id="345" r:id="rId20"/>
    <p:sldId id="344" r:id="rId21"/>
    <p:sldId id="350" r:id="rId22"/>
    <p:sldId id="346" r:id="rId23"/>
    <p:sldId id="34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ali Dharan"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203" autoAdjust="0"/>
  </p:normalViewPr>
  <p:slideViewPr>
    <p:cSldViewPr>
      <p:cViewPr varScale="1">
        <p:scale>
          <a:sx n="69" d="100"/>
          <a:sy n="69" d="100"/>
        </p:scale>
        <p:origin x="672" y="48"/>
      </p:cViewPr>
      <p:guideLst>
        <p:guide orient="horz" pos="2160"/>
        <p:guide pos="2880"/>
      </p:guideLst>
    </p:cSldViewPr>
  </p:slideViewPr>
  <p:outlineViewPr>
    <p:cViewPr>
      <p:scale>
        <a:sx n="33" d="100"/>
        <a:sy n="33" d="100"/>
      </p:scale>
      <p:origin x="0" y="-1533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B019DF-7C83-4345-B836-ECBAC1ED1205}" type="datetimeFigureOut">
              <a:rPr lang="en-US" smtClean="0"/>
              <a:pPr/>
              <a:t>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D2D296-643E-4983-A593-F932CEA712DB}" type="slidenum">
              <a:rPr lang="en-US" smtClean="0"/>
              <a:pPr/>
              <a:t>‹#›</a:t>
            </a:fld>
            <a:endParaRPr lang="en-US"/>
          </a:p>
        </p:txBody>
      </p:sp>
    </p:spTree>
    <p:extLst>
      <p:ext uri="{BB962C8B-B14F-4D97-AF65-F5344CB8AC3E}">
        <p14:creationId xmlns:p14="http://schemas.microsoft.com/office/powerpoint/2010/main" val="8707792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85D7B-6EC3-48A0-9CAC-987D5A4E90B3}" type="datetimeFigureOut">
              <a:rPr lang="en-US" smtClean="0"/>
              <a:pPr/>
              <a:t>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916B08-A330-4249-BD8B-D15F876D7D38}" type="slidenum">
              <a:rPr lang="en-US" smtClean="0"/>
              <a:pPr/>
              <a:t>‹#›</a:t>
            </a:fld>
            <a:endParaRPr lang="en-US"/>
          </a:p>
        </p:txBody>
      </p:sp>
    </p:spTree>
    <p:extLst>
      <p:ext uri="{BB962C8B-B14F-4D97-AF65-F5344CB8AC3E}">
        <p14:creationId xmlns:p14="http://schemas.microsoft.com/office/powerpoint/2010/main" val="14749798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32277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normAutofit fontScale="92500" lnSpcReduction="10000"/>
              </a:bodyPr>
              <a:lstStyle/>
              <a:p>
                <a:pPr marL="0" marR="0" lvl="1"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sz="1800" b="1" i="1" smtClean="0">
                            <a:latin typeface="Cambria Math" panose="02040503050406030204" pitchFamily="18" charset="0"/>
                          </a:rPr>
                        </m:ctrlPr>
                      </m:sSubPr>
                      <m:e>
                        <m:r>
                          <a:rPr lang="en-US" sz="1800" b="1" i="1" smtClean="0">
                            <a:latin typeface="Cambria Math" panose="02040503050406030204" pitchFamily="18" charset="0"/>
                          </a:rPr>
                          <m:t>𝑷𝒓𝒐𝒄𝒆𝒔𝒔𝒐𝒓</m:t>
                        </m:r>
                        <m:r>
                          <a:rPr lang="en-US" sz="1800" b="1" i="1" smtClean="0">
                            <a:latin typeface="Cambria Math" panose="02040503050406030204" pitchFamily="18" charset="0"/>
                          </a:rPr>
                          <m:t> </m:t>
                        </m:r>
                        <m:r>
                          <a:rPr lang="en-US" sz="1800" b="1" i="1" smtClean="0">
                            <a:latin typeface="Cambria Math" panose="02040503050406030204" pitchFamily="18" charset="0"/>
                          </a:rPr>
                          <m:t>𝑬𝑷𝑪</m:t>
                        </m:r>
                      </m:e>
                      <m:sub>
                        <m:r>
                          <a:rPr lang="en-US" sz="1800" b="1" i="1" smtClean="0">
                            <a:latin typeface="Cambria Math" panose="02040503050406030204" pitchFamily="18" charset="0"/>
                          </a:rPr>
                          <m:t>𝑻𝑫𝑷</m:t>
                        </m:r>
                        <m:r>
                          <a:rPr lang="en-US" sz="1800" b="1" i="1" smtClean="0">
                            <a:latin typeface="Cambria Math" panose="02040503050406030204" pitchFamily="18" charset="0"/>
                          </a:rPr>
                          <m:t> </m:t>
                        </m:r>
                      </m:sub>
                    </m:sSub>
                    <m:r>
                      <a:rPr lang="en-US" sz="1800" b="1" i="1" smtClean="0">
                        <a:latin typeface="Cambria Math" panose="02040503050406030204" pitchFamily="18" charset="0"/>
                      </a:rPr>
                      <m:t>= </m:t>
                    </m:r>
                    <m:f>
                      <m:fPr>
                        <m:ctrlPr>
                          <a:rPr lang="en-US" sz="1800" b="1" i="1" smtClean="0">
                            <a:latin typeface="Cambria Math" panose="02040503050406030204" pitchFamily="18" charset="0"/>
                          </a:rPr>
                        </m:ctrlPr>
                      </m:fPr>
                      <m:num>
                        <m:r>
                          <a:rPr lang="en-US" sz="1800" b="1" i="1" smtClean="0">
                            <a:latin typeface="Cambria Math" panose="02040503050406030204" pitchFamily="18" charset="0"/>
                          </a:rPr>
                          <m:t>𝑻𝒉𝒆𝒓𝒎𝒂𝒍</m:t>
                        </m:r>
                        <m:r>
                          <a:rPr lang="en-US" sz="1800" b="1" i="1" smtClean="0">
                            <a:latin typeface="Cambria Math" panose="02040503050406030204" pitchFamily="18" charset="0"/>
                          </a:rPr>
                          <m:t> </m:t>
                        </m:r>
                        <m:r>
                          <a:rPr lang="en-US" sz="1800" b="1" i="1" smtClean="0">
                            <a:latin typeface="Cambria Math" panose="02040503050406030204" pitchFamily="18" charset="0"/>
                          </a:rPr>
                          <m:t>𝑫𝒆𝒔𝒊𝒈𝒏</m:t>
                        </m:r>
                        <m:r>
                          <a:rPr lang="en-US" sz="1800" b="1" i="1" smtClean="0">
                            <a:latin typeface="Cambria Math" panose="02040503050406030204" pitchFamily="18" charset="0"/>
                          </a:rPr>
                          <m:t> </m:t>
                        </m:r>
                        <m:r>
                          <a:rPr lang="en-US" sz="1800" b="1" i="1" smtClean="0">
                            <a:latin typeface="Cambria Math" panose="02040503050406030204" pitchFamily="18" charset="0"/>
                          </a:rPr>
                          <m:t>𝑷𝒐𝒘𝒆𝒓</m:t>
                        </m:r>
                      </m:num>
                      <m:den>
                        <m:r>
                          <a:rPr lang="en-US" sz="1800" b="1" i="1" smtClean="0">
                            <a:latin typeface="Cambria Math" panose="02040503050406030204" pitchFamily="18" charset="0"/>
                          </a:rPr>
                          <m:t>𝑵𝒐𝒎𝒊𝒏𝒂𝒍</m:t>
                        </m:r>
                        <m:r>
                          <a:rPr lang="en-US" sz="1800" b="1" i="1" smtClean="0">
                            <a:latin typeface="Cambria Math" panose="02040503050406030204" pitchFamily="18" charset="0"/>
                          </a:rPr>
                          <m:t> </m:t>
                        </m:r>
                        <m:r>
                          <a:rPr lang="en-US" sz="1800" b="1" i="1" smtClean="0">
                            <a:latin typeface="Cambria Math" panose="02040503050406030204" pitchFamily="18" charset="0"/>
                          </a:rPr>
                          <m:t>𝑭𝒓𝒆𝒒𝒖𝒆𝒏𝒄𝒚</m:t>
                        </m:r>
                      </m:den>
                    </m:f>
                    <m:r>
                      <a:rPr lang="en-US" sz="1800" b="1" i="1">
                        <a:latin typeface="Cambria Math" panose="02040503050406030204" pitchFamily="18" charset="0"/>
                      </a:rPr>
                      <m:t>=</m:t>
                    </m:r>
                  </m:oMath>
                </a14:m>
                <a:r>
                  <a:rPr lang="en-US" sz="1800" b="1" dirty="0"/>
                  <a:t> </a:t>
                </a:r>
                <a14:m>
                  <m:oMath xmlns:m="http://schemas.openxmlformats.org/officeDocument/2006/math">
                    <m:f>
                      <m:fPr>
                        <m:ctrlPr>
                          <a:rPr lang="en-US" sz="1800" b="1" i="1">
                            <a:latin typeface="Cambria Math" panose="02040503050406030204" pitchFamily="18" charset="0"/>
                          </a:rPr>
                        </m:ctrlPr>
                      </m:fPr>
                      <m:num>
                        <m:r>
                          <a:rPr lang="en-US" sz="1800" b="1" i="1">
                            <a:latin typeface="Cambria Math" panose="02040503050406030204" pitchFamily="18" charset="0"/>
                          </a:rPr>
                          <m:t>𝟗𝟓</m:t>
                        </m:r>
                        <m:r>
                          <a:rPr lang="en-US" sz="1800" b="1">
                            <a:latin typeface="Cambria Math" panose="02040503050406030204" pitchFamily="18" charset="0"/>
                          </a:rPr>
                          <m:t> </m:t>
                        </m:r>
                        <m:r>
                          <a:rPr lang="en-US" sz="1800" b="1" i="1">
                            <a:latin typeface="Cambria Math" panose="02040503050406030204" pitchFamily="18" charset="0"/>
                          </a:rPr>
                          <m:t>𝑾𝒂𝒕𝒕</m:t>
                        </m:r>
                      </m:num>
                      <m:den>
                        <m:r>
                          <a:rPr lang="en-US" sz="1800" b="1">
                            <a:latin typeface="Cambria Math" panose="02040503050406030204" pitchFamily="18" charset="0"/>
                          </a:rPr>
                          <m:t>𝟑</m:t>
                        </m:r>
                        <m:r>
                          <a:rPr lang="en-US" sz="1800" b="1">
                            <a:latin typeface="Cambria Math" panose="02040503050406030204" pitchFamily="18" charset="0"/>
                          </a:rPr>
                          <m:t>.</m:t>
                        </m:r>
                        <m:r>
                          <a:rPr lang="en-US" sz="1800" b="1">
                            <a:latin typeface="Cambria Math" panose="02040503050406030204" pitchFamily="18" charset="0"/>
                          </a:rPr>
                          <m:t>𝟑</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a:latin typeface="Cambria Math" panose="02040503050406030204" pitchFamily="18" charset="0"/>
                              </a:rPr>
                              <m:t>𝟗</m:t>
                            </m:r>
                          </m:sup>
                        </m:sSup>
                        <m:r>
                          <a:rPr lang="en-US" sz="1800" b="1" i="1">
                            <a:latin typeface="Cambria Math" panose="02040503050406030204" pitchFamily="18" charset="0"/>
                          </a:rPr>
                          <m:t>𝑯𝒆𝒓𝒕𝒛</m:t>
                        </m:r>
                      </m:den>
                    </m:f>
                    <m:r>
                      <a:rPr lang="en-US" sz="1800" b="1" i="1" smtClean="0">
                        <a:latin typeface="Cambria Math" panose="02040503050406030204" pitchFamily="18" charset="0"/>
                      </a:rPr>
                      <m:t>=</m:t>
                    </m:r>
                  </m:oMath>
                </a14:m>
                <a:r>
                  <a:rPr lang="en-US" sz="1800" b="1" dirty="0" smtClean="0"/>
                  <a:t>28.78nJ</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sz="1800" b="1" i="1" smtClean="0">
                        <a:latin typeface="Cambria Math" panose="02040503050406030204" pitchFamily="18" charset="0"/>
                      </a:rPr>
                      <m:t>𝑷𝒓𝒐𝒄𝒆𝒔𝒔𝒐𝒓</m:t>
                    </m:r>
                    <m:r>
                      <a:rPr lang="en-US" sz="1800" b="1" i="1" smtClean="0">
                        <a:latin typeface="Cambria Math" panose="02040503050406030204" pitchFamily="18" charset="0"/>
                      </a:rPr>
                      <m:t> </m:t>
                    </m:r>
                    <m:sSub>
                      <m:sSubPr>
                        <m:ctrlPr>
                          <a:rPr lang="en-US" sz="1800" b="1" i="1">
                            <a:latin typeface="Cambria Math" panose="02040503050406030204" pitchFamily="18" charset="0"/>
                          </a:rPr>
                        </m:ctrlPr>
                      </m:sSubPr>
                      <m:e>
                        <m:r>
                          <a:rPr lang="en-US" sz="1800" b="1" i="1">
                            <a:latin typeface="Cambria Math" panose="02040503050406030204" pitchFamily="18" charset="0"/>
                          </a:rPr>
                          <m:t>𝑬𝑷𝑪</m:t>
                        </m:r>
                      </m:e>
                      <m:sub>
                        <m:r>
                          <a:rPr lang="en-US" sz="1800" b="1" i="1" smtClean="0">
                            <a:latin typeface="Cambria Math" panose="02040503050406030204" pitchFamily="18" charset="0"/>
                          </a:rPr>
                          <m:t>𝑷𝒆𝒂𝒌</m:t>
                        </m:r>
                        <m:r>
                          <a:rPr lang="en-US" sz="1800" b="1" i="1">
                            <a:latin typeface="Cambria Math" panose="02040503050406030204" pitchFamily="18" charset="0"/>
                          </a:rPr>
                          <m:t> </m:t>
                        </m:r>
                      </m:sub>
                    </m:sSub>
                    <m:r>
                      <a:rPr lang="en-US" sz="1800" b="1" i="1">
                        <a:latin typeface="Cambria Math" panose="02040503050406030204" pitchFamily="18" charset="0"/>
                      </a:rPr>
                      <m:t>= </m:t>
                    </m:r>
                    <m:f>
                      <m:fPr>
                        <m:ctrlPr>
                          <a:rPr lang="en-US" sz="1800" b="1" i="1">
                            <a:latin typeface="Cambria Math" panose="02040503050406030204" pitchFamily="18" charset="0"/>
                          </a:rPr>
                        </m:ctrlPr>
                      </m:fPr>
                      <m:num>
                        <m:r>
                          <a:rPr lang="en-US" sz="1800" b="1" i="1" smtClean="0">
                            <a:latin typeface="Cambria Math" panose="02040503050406030204" pitchFamily="18" charset="0"/>
                          </a:rPr>
                          <m:t>𝑷𝒆𝒂𝒌</m:t>
                        </m:r>
                        <m:r>
                          <a:rPr lang="en-US" sz="1800" b="1" i="1" smtClean="0">
                            <a:latin typeface="Cambria Math" panose="02040503050406030204" pitchFamily="18" charset="0"/>
                          </a:rPr>
                          <m:t> </m:t>
                        </m:r>
                        <m:r>
                          <a:rPr lang="en-US" sz="1800" b="1" i="1" smtClean="0">
                            <a:latin typeface="Cambria Math" panose="02040503050406030204" pitchFamily="18" charset="0"/>
                          </a:rPr>
                          <m:t>𝑷𝒐𝒘𝒆𝒓</m:t>
                        </m:r>
                      </m:num>
                      <m:den>
                        <m:r>
                          <a:rPr lang="en-US" sz="1800" b="1" i="1" smtClean="0">
                            <a:latin typeface="Cambria Math" panose="02040503050406030204" pitchFamily="18" charset="0"/>
                          </a:rPr>
                          <m:t>𝑺𝒕𝒓𝒖𝒄𝒕𝒖𝒓𝒂𝒍</m:t>
                        </m:r>
                        <m:r>
                          <a:rPr lang="en-US" sz="1800" b="1" i="1">
                            <a:latin typeface="Cambria Math" panose="02040503050406030204" pitchFamily="18" charset="0"/>
                          </a:rPr>
                          <m:t> </m:t>
                        </m:r>
                        <m:r>
                          <a:rPr lang="en-US" sz="1800" b="1" i="1">
                            <a:latin typeface="Cambria Math" panose="02040503050406030204" pitchFamily="18" charset="0"/>
                          </a:rPr>
                          <m:t>𝑭𝒓𝒆𝒒𝒖𝒆𝒏𝒄𝒚</m:t>
                        </m:r>
                      </m:den>
                    </m:f>
                  </m:oMath>
                </a14:m>
                <a:r>
                  <a:rPr lang="en-US" sz="1800" b="1" dirty="0" smtClean="0"/>
                  <a:t>= </a:t>
                </a:r>
                <a14:m>
                  <m:oMath xmlns:m="http://schemas.openxmlformats.org/officeDocument/2006/math">
                    <m:f>
                      <m:fPr>
                        <m:ctrlPr>
                          <a:rPr lang="en-US" sz="1800" b="1" i="1">
                            <a:latin typeface="Cambria Math" panose="02040503050406030204" pitchFamily="18" charset="0"/>
                          </a:rPr>
                        </m:ctrlPr>
                      </m:fPr>
                      <m:num>
                        <m:r>
                          <a:rPr lang="en-US" sz="1800" b="1" i="0" smtClean="0">
                            <a:latin typeface="Cambria Math" panose="02040503050406030204" pitchFamily="18" charset="0"/>
                          </a:rPr>
                          <m:t>𝟏𝟐𝟓</m:t>
                        </m:r>
                        <m:r>
                          <a:rPr lang="en-US" sz="1800" b="1" i="0" smtClean="0">
                            <a:latin typeface="Cambria Math" panose="02040503050406030204" pitchFamily="18" charset="0"/>
                          </a:rPr>
                          <m:t>.</m:t>
                        </m:r>
                        <m:r>
                          <a:rPr lang="en-US" sz="1800" b="1" i="0" smtClean="0">
                            <a:latin typeface="Cambria Math" panose="02040503050406030204" pitchFamily="18" charset="0"/>
                          </a:rPr>
                          <m:t>𝟔</m:t>
                        </m:r>
                        <m:r>
                          <a:rPr lang="en-US" sz="1800" b="1">
                            <a:latin typeface="Cambria Math" panose="02040503050406030204" pitchFamily="18" charset="0"/>
                          </a:rPr>
                          <m:t> </m:t>
                        </m:r>
                        <m:r>
                          <a:rPr lang="en-US" sz="1800" b="1" i="1">
                            <a:latin typeface="Cambria Math" panose="02040503050406030204" pitchFamily="18" charset="0"/>
                          </a:rPr>
                          <m:t>𝑾𝒂𝒕𝒕</m:t>
                        </m:r>
                      </m:num>
                      <m:den>
                        <m:r>
                          <a:rPr lang="en-US" sz="1800" b="1" i="0" smtClean="0">
                            <a:latin typeface="Cambria Math" panose="02040503050406030204" pitchFamily="18" charset="0"/>
                          </a:rPr>
                          <m:t>𝟓</m:t>
                        </m:r>
                        <m:r>
                          <a:rPr lang="en-US" sz="1800" b="1" i="0" smtClean="0">
                            <a:latin typeface="Cambria Math" panose="02040503050406030204" pitchFamily="18" charset="0"/>
                          </a:rPr>
                          <m:t>.</m:t>
                        </m:r>
                        <m:r>
                          <a:rPr lang="en-US" sz="1800" b="1" i="0" smtClean="0">
                            <a:latin typeface="Cambria Math" panose="02040503050406030204" pitchFamily="18" charset="0"/>
                          </a:rPr>
                          <m:t>𝟎𝟏</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a:latin typeface="Cambria Math" panose="02040503050406030204" pitchFamily="18" charset="0"/>
                              </a:rPr>
                              <m:t>𝟗</m:t>
                            </m:r>
                          </m:sup>
                        </m:sSup>
                        <m:r>
                          <a:rPr lang="en-US" sz="1800" b="1" i="1">
                            <a:latin typeface="Cambria Math" panose="02040503050406030204" pitchFamily="18" charset="0"/>
                          </a:rPr>
                          <m:t>𝑯𝒆𝒓𝒕𝒛</m:t>
                        </m:r>
                      </m:den>
                    </m:f>
                  </m:oMath>
                </a14:m>
                <a:r>
                  <a:rPr lang="en-US" sz="1800" b="1" dirty="0" smtClean="0"/>
                  <a:t>= 25.06nJ</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p>
                <a:pPr lvl="2"/>
                <a:r>
                  <a:rPr lang="en-US" sz="1800" b="1" dirty="0" smtClean="0"/>
                  <a:t>SCALING FACTOR</a:t>
                </a:r>
                <a:r>
                  <a:rPr lang="en-US" sz="1800" b="1" baseline="-25000" dirty="0"/>
                  <a:t>TDP</a:t>
                </a:r>
                <a:r>
                  <a:rPr lang="en-US" sz="1800" b="1" dirty="0"/>
                  <a:t> </a:t>
                </a:r>
                <a:r>
                  <a:rPr lang="en-US" sz="1800" b="1" dirty="0" smtClean="0"/>
                  <a:t>=   </a:t>
                </a:r>
                <a14:m>
                  <m:oMath xmlns:m="http://schemas.openxmlformats.org/officeDocument/2006/math">
                    <m:f>
                      <m:fPr>
                        <m:ctrlPr>
                          <a:rPr lang="en-US" sz="1800" b="1" i="1">
                            <a:latin typeface="Cambria Math" panose="02040503050406030204" pitchFamily="18" charset="0"/>
                          </a:rPr>
                        </m:ctrlPr>
                      </m:fPr>
                      <m:num>
                        <m:sSub>
                          <m:sSubPr>
                            <m:ctrlPr>
                              <a:rPr lang="en-US" sz="1800" b="1" i="1">
                                <a:latin typeface="Cambria Math" panose="02040503050406030204" pitchFamily="18" charset="0"/>
                              </a:rPr>
                            </m:ctrlPr>
                          </m:sSubPr>
                          <m:e>
                            <m:r>
                              <a:rPr lang="en-US" sz="1800" b="1" i="1">
                                <a:latin typeface="Cambria Math" panose="02040503050406030204" pitchFamily="18" charset="0"/>
                              </a:rPr>
                              <m:t>𝑬𝑷𝑪</m:t>
                            </m:r>
                          </m:e>
                          <m:sub>
                            <m:r>
                              <a:rPr lang="en-US" sz="1800" b="1" i="1">
                                <a:latin typeface="Cambria Math" panose="02040503050406030204" pitchFamily="18" charset="0"/>
                              </a:rPr>
                              <m:t>𝑻𝑫𝑷</m:t>
                            </m:r>
                          </m:sub>
                        </m:sSub>
                        <m:r>
                          <a:rPr lang="en-US" sz="1800" b="1" i="1">
                            <a:latin typeface="Cambria Math" panose="02040503050406030204" pitchFamily="18" charset="0"/>
                          </a:rPr>
                          <m:t> </m:t>
                        </m:r>
                        <m:r>
                          <a:rPr lang="en-US" sz="1800" b="1" i="1">
                            <a:latin typeface="Cambria Math" panose="02040503050406030204" pitchFamily="18" charset="0"/>
                          </a:rPr>
                          <m:t>𝑷𝒓𝒐𝒄𝒆𝒔𝒔𝒐𝒓</m:t>
                        </m:r>
                      </m:num>
                      <m:den>
                        <m:sSub>
                          <m:sSubPr>
                            <m:ctrlPr>
                              <a:rPr lang="en-US" sz="1800" b="1" i="1">
                                <a:latin typeface="Cambria Math" panose="02040503050406030204" pitchFamily="18" charset="0"/>
                              </a:rPr>
                            </m:ctrlPr>
                          </m:sSubPr>
                          <m:e>
                            <m:r>
                              <a:rPr lang="en-US" sz="1800" b="1" i="1">
                                <a:latin typeface="Cambria Math" panose="02040503050406030204" pitchFamily="18" charset="0"/>
                              </a:rPr>
                              <m:t>𝑬𝑷𝑪</m:t>
                            </m:r>
                          </m:e>
                          <m:sub>
                            <m:r>
                              <a:rPr lang="en-US" sz="1800" b="1" i="1">
                                <a:latin typeface="Cambria Math" panose="02040503050406030204" pitchFamily="18" charset="0"/>
                              </a:rPr>
                              <m:t>𝑻𝑫𝑷</m:t>
                            </m:r>
                            <m:r>
                              <a:rPr lang="en-US" sz="1800" b="1" i="1">
                                <a:latin typeface="Cambria Math" panose="02040503050406030204" pitchFamily="18" charset="0"/>
                              </a:rPr>
                              <m:t> </m:t>
                            </m:r>
                            <m:r>
                              <a:rPr lang="en-US" sz="1800" b="1" i="1">
                                <a:latin typeface="Cambria Math" panose="02040503050406030204" pitchFamily="18" charset="0"/>
                              </a:rPr>
                              <m:t>𝑨𝒅𝒅𝒆𝒓</m:t>
                            </m:r>
                          </m:sub>
                        </m:sSub>
                      </m:den>
                    </m:f>
                    <m:r>
                      <a:rPr lang="en-US" sz="1800" b="1" i="0" smtClean="0">
                        <a:latin typeface="Cambria Math" panose="02040503050406030204" pitchFamily="18" charset="0"/>
                      </a:rPr>
                      <m:t>=</m:t>
                    </m:r>
                    <m:f>
                      <m:fPr>
                        <m:ctrlPr>
                          <a:rPr lang="en-US" sz="1800" b="1" i="1" smtClean="0">
                            <a:latin typeface="Cambria Math" panose="02040503050406030204" pitchFamily="18" charset="0"/>
                          </a:rPr>
                        </m:ctrlPr>
                      </m:fPr>
                      <m:num>
                        <m:r>
                          <a:rPr lang="en-US" sz="1800" b="1" i="1" smtClean="0">
                            <a:latin typeface="Cambria Math" panose="02040503050406030204" pitchFamily="18" charset="0"/>
                          </a:rPr>
                          <m:t>𝟐𝟖</m:t>
                        </m:r>
                        <m:r>
                          <a:rPr lang="en-US" sz="1800" b="1" i="1" smtClean="0">
                            <a:latin typeface="Cambria Math" panose="02040503050406030204" pitchFamily="18" charset="0"/>
                          </a:rPr>
                          <m:t>.</m:t>
                        </m:r>
                        <m:r>
                          <a:rPr lang="en-US" sz="1800" b="1" i="1" smtClean="0">
                            <a:latin typeface="Cambria Math" panose="02040503050406030204" pitchFamily="18" charset="0"/>
                          </a:rPr>
                          <m:t>𝟕𝟖</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smtClean="0">
                                <a:latin typeface="Cambria Math" panose="02040503050406030204" pitchFamily="18" charset="0"/>
                              </a:rPr>
                              <m:t>−</m:t>
                            </m:r>
                            <m:r>
                              <a:rPr lang="en-US" sz="1800" b="1" i="1">
                                <a:latin typeface="Cambria Math" panose="02040503050406030204" pitchFamily="18" charset="0"/>
                              </a:rPr>
                              <m:t>𝟗</m:t>
                            </m:r>
                          </m:sup>
                        </m:sSup>
                      </m:num>
                      <m:den>
                        <m:r>
                          <a:rPr lang="en-US" sz="1800" b="1" i="1" smtClean="0">
                            <a:latin typeface="Cambria Math" panose="02040503050406030204" pitchFamily="18" charset="0"/>
                          </a:rPr>
                          <m:t>𝟒𝟒</m:t>
                        </m:r>
                        <m:r>
                          <a:rPr lang="en-US" sz="1800" b="1" i="1" smtClean="0">
                            <a:latin typeface="Cambria Math" panose="02040503050406030204" pitchFamily="18" charset="0"/>
                          </a:rPr>
                          <m:t>.</m:t>
                        </m:r>
                        <m:r>
                          <a:rPr lang="en-US" sz="1800" b="1" i="1" smtClean="0">
                            <a:latin typeface="Cambria Math" panose="02040503050406030204" pitchFamily="18" charset="0"/>
                          </a:rPr>
                          <m:t>𝟑𝟗</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smtClean="0">
                                <a:latin typeface="Cambria Math" panose="02040503050406030204" pitchFamily="18" charset="0"/>
                              </a:rPr>
                              <m:t>𝟏𝟓</m:t>
                            </m:r>
                          </m:sup>
                        </m:sSup>
                      </m:den>
                    </m:f>
                    <m:r>
                      <a:rPr lang="en-US" sz="1800" b="1" i="1" smtClean="0">
                        <a:latin typeface="Cambria Math" panose="02040503050406030204" pitchFamily="18" charset="0"/>
                      </a:rPr>
                      <m:t>=</m:t>
                    </m:r>
                    <m:r>
                      <a:rPr lang="en-US" sz="1800" b="1" i="1" smtClean="0">
                        <a:latin typeface="Cambria Math" panose="02040503050406030204" pitchFamily="18" charset="0"/>
                      </a:rPr>
                      <m:t>𝟎</m:t>
                    </m:r>
                    <m:r>
                      <a:rPr lang="en-US" sz="1800" b="1" i="1" smtClean="0">
                        <a:latin typeface="Cambria Math" panose="02040503050406030204" pitchFamily="18" charset="0"/>
                      </a:rPr>
                      <m:t>.</m:t>
                    </m:r>
                    <m:r>
                      <a:rPr lang="en-US" sz="1800" b="1" i="1" smtClean="0">
                        <a:latin typeface="Cambria Math" panose="02040503050406030204" pitchFamily="18" charset="0"/>
                      </a:rPr>
                      <m:t>𝟓𝟖𝟑</m:t>
                    </m:r>
                  </m:oMath>
                </a14:m>
                <a:endParaRPr lang="en-US" sz="1800" b="1" dirty="0" smtClean="0"/>
              </a:p>
              <a:p>
                <a:pPr lvl="2"/>
                <a:endParaRPr lang="en-US" sz="1800" b="1" dirty="0"/>
              </a:p>
              <a:p>
                <a:pPr lvl="1"/>
                <a:endParaRPr lang="en-US" sz="1800" b="1" dirty="0" smtClean="0"/>
              </a:p>
              <a:p>
                <a:pPr lvl="2"/>
                <a:r>
                  <a:rPr lang="en-US" sz="1800" b="1" dirty="0" smtClean="0"/>
                  <a:t>SCALING </a:t>
                </a:r>
                <a:r>
                  <a:rPr lang="en-US" sz="1800" b="1" dirty="0"/>
                  <a:t>FACTOR</a:t>
                </a:r>
                <a:r>
                  <a:rPr lang="en-US" sz="1800" b="1" baseline="-25000" dirty="0"/>
                  <a:t>PEAK</a:t>
                </a:r>
                <a:r>
                  <a:rPr lang="en-US" sz="1800" b="1" dirty="0"/>
                  <a:t> = </a:t>
                </a:r>
                <a14:m>
                  <m:oMath xmlns:m="http://schemas.openxmlformats.org/officeDocument/2006/math">
                    <m:f>
                      <m:fPr>
                        <m:ctrlPr>
                          <a:rPr lang="en-US" sz="1800" b="1" i="1">
                            <a:latin typeface="Cambria Math" panose="02040503050406030204" pitchFamily="18" charset="0"/>
                          </a:rPr>
                        </m:ctrlPr>
                      </m:fPr>
                      <m:num>
                        <m:sSub>
                          <m:sSubPr>
                            <m:ctrlPr>
                              <a:rPr lang="en-US" sz="1800" b="1" i="1">
                                <a:latin typeface="Cambria Math" panose="02040503050406030204" pitchFamily="18" charset="0"/>
                              </a:rPr>
                            </m:ctrlPr>
                          </m:sSubPr>
                          <m:e>
                            <m:r>
                              <a:rPr lang="en-US" sz="1800" b="1" i="1">
                                <a:latin typeface="Cambria Math" panose="02040503050406030204" pitchFamily="18" charset="0"/>
                              </a:rPr>
                              <m:t>𝑬𝑷𝑪</m:t>
                            </m:r>
                          </m:e>
                          <m:sub>
                            <m:r>
                              <a:rPr lang="en-US" sz="1800" b="1" i="1">
                                <a:latin typeface="Cambria Math" panose="02040503050406030204" pitchFamily="18" charset="0"/>
                              </a:rPr>
                              <m:t>𝑷𝒆𝒂𝒌</m:t>
                            </m:r>
                          </m:sub>
                        </m:sSub>
                        <m:r>
                          <a:rPr lang="en-US" sz="1800" b="1" i="1">
                            <a:latin typeface="Cambria Math" panose="02040503050406030204" pitchFamily="18" charset="0"/>
                          </a:rPr>
                          <m:t> </m:t>
                        </m:r>
                        <m:r>
                          <a:rPr lang="en-US" sz="1800" b="1" i="1">
                            <a:latin typeface="Cambria Math" panose="02040503050406030204" pitchFamily="18" charset="0"/>
                          </a:rPr>
                          <m:t>𝑷𝒓𝒐𝒄𝒆𝒔𝒔𝒐𝒓</m:t>
                        </m:r>
                      </m:num>
                      <m:den>
                        <m:sSub>
                          <m:sSubPr>
                            <m:ctrlPr>
                              <a:rPr lang="en-US" sz="1800" b="1" i="1">
                                <a:latin typeface="Cambria Math" panose="02040503050406030204" pitchFamily="18" charset="0"/>
                              </a:rPr>
                            </m:ctrlPr>
                          </m:sSubPr>
                          <m:e>
                            <m:r>
                              <a:rPr lang="en-US" sz="1800" b="1" i="1">
                                <a:latin typeface="Cambria Math" panose="02040503050406030204" pitchFamily="18" charset="0"/>
                              </a:rPr>
                              <m:t>𝑬𝑷𝑪</m:t>
                            </m:r>
                          </m:e>
                          <m:sub>
                            <m:r>
                              <a:rPr lang="en-US" sz="1800" b="1" i="1">
                                <a:latin typeface="Cambria Math" panose="02040503050406030204" pitchFamily="18" charset="0"/>
                              </a:rPr>
                              <m:t>𝑷𝒆𝒂𝒌</m:t>
                            </m:r>
                            <m:r>
                              <a:rPr lang="en-US" sz="1800" b="1" i="1">
                                <a:latin typeface="Cambria Math" panose="02040503050406030204" pitchFamily="18" charset="0"/>
                              </a:rPr>
                              <m:t> </m:t>
                            </m:r>
                            <m:r>
                              <a:rPr lang="en-US" sz="1800" b="1" i="1">
                                <a:latin typeface="Cambria Math" panose="02040503050406030204" pitchFamily="18" charset="0"/>
                              </a:rPr>
                              <m:t>𝑨𝒅𝒅𝒆𝒓</m:t>
                            </m:r>
                          </m:sub>
                        </m:sSub>
                      </m:den>
                    </m:f>
                    <m:r>
                      <a:rPr lang="en-US" sz="1800" b="1" i="1" smtClean="0">
                        <a:latin typeface="Cambria Math" panose="02040503050406030204" pitchFamily="18" charset="0"/>
                      </a:rPr>
                      <m:t>=</m:t>
                    </m:r>
                    <m:f>
                      <m:fPr>
                        <m:ctrlPr>
                          <a:rPr lang="en-US" sz="1800" b="1" i="1">
                            <a:latin typeface="Cambria Math" panose="02040503050406030204" pitchFamily="18" charset="0"/>
                          </a:rPr>
                        </m:ctrlPr>
                      </m:fPr>
                      <m:num>
                        <m:r>
                          <a:rPr lang="en-US" sz="1800" b="1" i="0" smtClean="0">
                            <a:latin typeface="Cambria Math" panose="02040503050406030204" pitchFamily="18" charset="0"/>
                          </a:rPr>
                          <m:t>𝟐𝟓</m:t>
                        </m:r>
                        <m:r>
                          <a:rPr lang="en-US" sz="1800" b="1" i="0" smtClean="0">
                            <a:latin typeface="Cambria Math" panose="02040503050406030204" pitchFamily="18" charset="0"/>
                          </a:rPr>
                          <m:t>.</m:t>
                        </m:r>
                        <m:r>
                          <a:rPr lang="en-US" sz="1800" b="1" i="0" smtClean="0">
                            <a:latin typeface="Cambria Math" panose="02040503050406030204" pitchFamily="18" charset="0"/>
                          </a:rPr>
                          <m:t>𝟎𝟔</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a:latin typeface="Cambria Math" panose="02040503050406030204" pitchFamily="18" charset="0"/>
                              </a:rPr>
                              <m:t>−</m:t>
                            </m:r>
                            <m:r>
                              <a:rPr lang="en-US" sz="1800" b="1" i="1">
                                <a:latin typeface="Cambria Math" panose="02040503050406030204" pitchFamily="18" charset="0"/>
                              </a:rPr>
                              <m:t>𝟗</m:t>
                            </m:r>
                          </m:sup>
                        </m:sSup>
                      </m:num>
                      <m:den>
                        <m:r>
                          <a:rPr lang="en-US" sz="1800" b="1" i="0" smtClean="0">
                            <a:latin typeface="Cambria Math" panose="02040503050406030204" pitchFamily="18" charset="0"/>
                          </a:rPr>
                          <m:t>𝟏𝟑𝟐</m:t>
                        </m:r>
                        <m:r>
                          <a:rPr lang="en-US" sz="1800" b="1" i="0" smtClean="0">
                            <a:latin typeface="Cambria Math" panose="02040503050406030204" pitchFamily="18" charset="0"/>
                          </a:rPr>
                          <m:t>.</m:t>
                        </m:r>
                        <m:r>
                          <a:rPr lang="en-US" sz="1800" b="1" i="0" smtClean="0">
                            <a:latin typeface="Cambria Math" panose="02040503050406030204" pitchFamily="18" charset="0"/>
                          </a:rPr>
                          <m:t>𝟓𝟒</m:t>
                        </m:r>
                        <m:r>
                          <a:rPr lang="en-US" sz="1800" b="1">
                            <a:latin typeface="Cambria Math" panose="02040503050406030204" pitchFamily="18" charset="0"/>
                          </a:rPr>
                          <m:t>×</m:t>
                        </m:r>
                        <m:sSup>
                          <m:sSupPr>
                            <m:ctrlPr>
                              <a:rPr lang="en-US" sz="1800" b="1" i="1">
                                <a:latin typeface="Cambria Math" panose="02040503050406030204" pitchFamily="18" charset="0"/>
                              </a:rPr>
                            </m:ctrlPr>
                          </m:sSupPr>
                          <m:e>
                            <m:r>
                              <a:rPr lang="en-US" sz="1800" b="1" i="1">
                                <a:latin typeface="Cambria Math" panose="02040503050406030204" pitchFamily="18" charset="0"/>
                              </a:rPr>
                              <m:t>𝟏𝟎</m:t>
                            </m:r>
                          </m:e>
                          <m:sup>
                            <m:r>
                              <a:rPr lang="en-US" sz="1800" b="1" i="1">
                                <a:latin typeface="Cambria Math" panose="02040503050406030204" pitchFamily="18" charset="0"/>
                              </a:rPr>
                              <m:t>𝟏𝟓</m:t>
                            </m:r>
                          </m:sup>
                        </m:sSup>
                      </m:den>
                    </m:f>
                    <m:r>
                      <a:rPr lang="en-US" sz="1800" b="1" i="1">
                        <a:latin typeface="Cambria Math" panose="02040503050406030204" pitchFamily="18" charset="0"/>
                      </a:rPr>
                      <m:t>=</m:t>
                    </m:r>
                    <m:r>
                      <a:rPr lang="en-US" sz="1800" b="1" i="1">
                        <a:latin typeface="Cambria Math" panose="02040503050406030204" pitchFamily="18" charset="0"/>
                      </a:rPr>
                      <m:t>𝟎</m:t>
                    </m:r>
                    <m:r>
                      <a:rPr lang="en-US" sz="1800" b="1" i="1">
                        <a:latin typeface="Cambria Math" panose="02040503050406030204" pitchFamily="18" charset="0"/>
                      </a:rPr>
                      <m:t>.</m:t>
                    </m:r>
                    <m:r>
                      <a:rPr lang="en-US" sz="1800" b="1" i="1" smtClean="0">
                        <a:latin typeface="Cambria Math" panose="02040503050406030204" pitchFamily="18" charset="0"/>
                      </a:rPr>
                      <m:t>𝟑𝟒𝟕</m:t>
                    </m:r>
                  </m:oMath>
                </a14:m>
                <a:endParaRPr lang="en-US" sz="1800" b="1" dirty="0"/>
              </a:p>
              <a:p>
                <a:endParaRPr lang="en-US" dirty="0"/>
              </a:p>
            </p:txBody>
          </p:sp>
        </mc:Choice>
        <mc:Fallback xmlns="">
          <p:sp>
            <p:nvSpPr>
              <p:cNvPr id="3" name="Notes Placeholder 2"/>
              <p:cNvSpPr>
                <a:spLocks noGrp="1"/>
              </p:cNvSpPr>
              <p:nvPr>
                <p:ph type="body" idx="1"/>
              </p:nvPr>
            </p:nvSpPr>
            <p:spPr/>
            <p:txBody>
              <a:bodyPr>
                <a:normAutofit fontScale="92500" lnSpcReduction="1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i="0" smtClean="0">
                    <a:latin typeface="Cambria Math" panose="02040503050406030204" pitchFamily="18" charset="0"/>
                  </a:rPr>
                  <a:t>〖</a:t>
                </a:r>
                <a:r>
                  <a:rPr lang="en-US" sz="1800" b="1" i="0" smtClean="0">
                    <a:latin typeface="Cambria Math" panose="02040503050406030204" pitchFamily="18" charset="0"/>
                  </a:rPr>
                  <a:t>𝑷𝒓𝒐𝒄𝒆𝒔𝒔𝒐𝒓 𝑬𝑷𝑪</a:t>
                </a:r>
                <a:r>
                  <a:rPr lang="en-US" sz="1800" b="1" i="0" smtClean="0">
                    <a:latin typeface="Cambria Math" panose="02040503050406030204" pitchFamily="18" charset="0"/>
                  </a:rPr>
                  <a:t>〗_(</a:t>
                </a:r>
                <a:r>
                  <a:rPr lang="en-US" sz="1800" b="1" i="0" smtClean="0">
                    <a:latin typeface="Cambria Math" panose="02040503050406030204" pitchFamily="18" charset="0"/>
                  </a:rPr>
                  <a:t>𝑻𝑫𝑷 </a:t>
                </a:r>
                <a:r>
                  <a:rPr lang="en-US" sz="1800" b="1" i="0" smtClean="0">
                    <a:latin typeface="Cambria Math" panose="02040503050406030204" pitchFamily="18" charset="0"/>
                  </a:rPr>
                  <a:t>)</a:t>
                </a:r>
                <a:r>
                  <a:rPr lang="en-US" sz="1800" b="1" i="0" smtClean="0">
                    <a:latin typeface="Cambria Math" panose="02040503050406030204" pitchFamily="18" charset="0"/>
                  </a:rPr>
                  <a:t>=  (𝑻𝒉𝒆𝒓𝒎𝒂𝒍 𝑫𝒆𝒔𝒊𝒈𝒏 𝑷𝒐𝒘𝒆𝒓)/(𝑵𝒐𝒎𝒊𝒏𝒂𝒍 𝑭𝒓𝒆𝒒𝒖𝒆𝒏𝒄𝒚)</a:t>
                </a:r>
                <a:r>
                  <a:rPr lang="en-US" sz="1800" b="1" i="0">
                    <a:latin typeface="Cambria Math" panose="02040503050406030204" pitchFamily="18" charset="0"/>
                  </a:rPr>
                  <a:t>=</a:t>
                </a:r>
                <a:r>
                  <a:rPr lang="en-US" sz="1800" b="1" dirty="0"/>
                  <a:t> </a:t>
                </a:r>
                <a:r>
                  <a:rPr lang="en-US" sz="1800" b="1" i="0">
                    <a:latin typeface="Cambria Math" panose="02040503050406030204" pitchFamily="18" charset="0"/>
                  </a:rPr>
                  <a:t>(𝟗𝟓 𝑾𝒂𝒕𝒕)/(𝟑.𝟑×〖𝟏𝟎〗^𝟗 𝑯𝒆𝒓𝒕𝒛)</a:t>
                </a:r>
                <a:r>
                  <a:rPr lang="en-US" sz="1800" b="1" i="0" smtClean="0">
                    <a:latin typeface="Cambria Math" panose="02040503050406030204" pitchFamily="18" charset="0"/>
                  </a:rPr>
                  <a:t>=</a:t>
                </a:r>
                <a:r>
                  <a:rPr lang="en-US" sz="1800" b="1" dirty="0" smtClean="0"/>
                  <a:t>28.78nJ</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i="0" smtClean="0">
                    <a:latin typeface="Cambria Math" panose="02040503050406030204" pitchFamily="18" charset="0"/>
                  </a:rPr>
                  <a:t>𝑷𝒓𝒐𝒄𝒆𝒔𝒔𝒐𝒓 </a:t>
                </a:r>
                <a:r>
                  <a:rPr lang="en-US" sz="1800" b="1" i="0">
                    <a:latin typeface="Cambria Math" panose="02040503050406030204" pitchFamily="18" charset="0"/>
                  </a:rPr>
                  <a:t>〖𝑬𝑷𝑪〗_(</a:t>
                </a:r>
                <a:r>
                  <a:rPr lang="en-US" sz="1800" b="1" i="0" smtClean="0">
                    <a:latin typeface="Cambria Math" panose="02040503050406030204" pitchFamily="18" charset="0"/>
                  </a:rPr>
                  <a:t>𝑷𝒆𝒂𝒌</a:t>
                </a:r>
                <a:r>
                  <a:rPr lang="en-US" sz="1800" b="1" i="0">
                    <a:latin typeface="Cambria Math" panose="02040503050406030204" pitchFamily="18" charset="0"/>
                  </a:rPr>
                  <a:t> )= </a:t>
                </a:r>
                <a:r>
                  <a:rPr lang="en-US" sz="1800" b="1" i="0" smtClean="0">
                    <a:latin typeface="Cambria Math" panose="02040503050406030204" pitchFamily="18" charset="0"/>
                  </a:rPr>
                  <a:t> </a:t>
                </a:r>
                <a:r>
                  <a:rPr lang="en-US" sz="1800" b="1" i="0">
                    <a:latin typeface="Cambria Math" panose="02040503050406030204" pitchFamily="18" charset="0"/>
                  </a:rPr>
                  <a:t>(</a:t>
                </a:r>
                <a:r>
                  <a:rPr lang="en-US" sz="1800" b="1" i="0" smtClean="0">
                    <a:latin typeface="Cambria Math" panose="02040503050406030204" pitchFamily="18" charset="0"/>
                  </a:rPr>
                  <a:t>𝑷𝒆𝒂𝒌 𝑷𝒐𝒘𝒆𝒓</a:t>
                </a:r>
                <a:r>
                  <a:rPr lang="en-US" sz="1800" b="1" i="0">
                    <a:latin typeface="Cambria Math" panose="02040503050406030204" pitchFamily="18" charset="0"/>
                  </a:rPr>
                  <a:t>)/(</a:t>
                </a:r>
                <a:r>
                  <a:rPr lang="en-US" sz="1800" b="1" i="0" smtClean="0">
                    <a:latin typeface="Cambria Math" panose="02040503050406030204" pitchFamily="18" charset="0"/>
                  </a:rPr>
                  <a:t>𝑺𝒕𝒓𝒖𝒄𝒕𝒖𝒓𝒂𝒍</a:t>
                </a:r>
                <a:r>
                  <a:rPr lang="en-US" sz="1800" b="1" i="0">
                    <a:latin typeface="Cambria Math" panose="02040503050406030204" pitchFamily="18" charset="0"/>
                  </a:rPr>
                  <a:t> 𝑭𝒓𝒆𝒒𝒖𝒆𝒏𝒄𝒚)</a:t>
                </a:r>
                <a:r>
                  <a:rPr lang="en-US" sz="1800" b="1" dirty="0" smtClean="0"/>
                  <a:t>= </a:t>
                </a:r>
                <a:r>
                  <a:rPr lang="en-US" sz="1800" b="1" i="0">
                    <a:latin typeface="Cambria Math" panose="02040503050406030204" pitchFamily="18" charset="0"/>
                  </a:rPr>
                  <a:t>(</a:t>
                </a:r>
                <a:r>
                  <a:rPr lang="en-US" sz="1800" b="1" i="0" smtClean="0">
                    <a:latin typeface="Cambria Math" panose="02040503050406030204" pitchFamily="18" charset="0"/>
                  </a:rPr>
                  <a:t>𝟏𝟐𝟓.𝟔</a:t>
                </a:r>
                <a:r>
                  <a:rPr lang="en-US" sz="1800" b="1" i="0">
                    <a:latin typeface="Cambria Math" panose="02040503050406030204" pitchFamily="18" charset="0"/>
                  </a:rPr>
                  <a:t> 𝑾𝒂𝒕𝒕)/(</a:t>
                </a:r>
                <a:r>
                  <a:rPr lang="en-US" sz="1800" b="1" i="0" smtClean="0">
                    <a:latin typeface="Cambria Math" panose="02040503050406030204" pitchFamily="18" charset="0"/>
                  </a:rPr>
                  <a:t>𝟓.𝟎𝟏</a:t>
                </a:r>
                <a:r>
                  <a:rPr lang="en-US" sz="1800" b="1" i="0">
                    <a:latin typeface="Cambria Math" panose="02040503050406030204" pitchFamily="18" charset="0"/>
                  </a:rPr>
                  <a:t>×〖𝟏𝟎〗^𝟗 𝑯𝒆𝒓𝒕𝒛)</a:t>
                </a:r>
                <a:r>
                  <a:rPr lang="en-US" sz="1800" b="1" dirty="0" smtClean="0"/>
                  <a:t>= 25.06nJ</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p>
                <a:pPr lvl="2"/>
                <a:r>
                  <a:rPr lang="en-US" sz="1800" b="1" dirty="0" smtClean="0"/>
                  <a:t>SCALING FACTOR</a:t>
                </a:r>
                <a:r>
                  <a:rPr lang="en-US" sz="1800" b="1" baseline="-25000" dirty="0"/>
                  <a:t>TDP</a:t>
                </a:r>
                <a:r>
                  <a:rPr lang="en-US" sz="1800" b="1" dirty="0"/>
                  <a:t> </a:t>
                </a:r>
                <a:r>
                  <a:rPr lang="en-US" sz="1800" b="1" dirty="0" smtClean="0"/>
                  <a:t>=   </a:t>
                </a:r>
                <a:r>
                  <a:rPr lang="en-US" sz="1800" b="1" i="0">
                    <a:latin typeface="Cambria Math" panose="02040503050406030204" pitchFamily="18" charset="0"/>
                  </a:rPr>
                  <a:t>(〖𝑬𝑷𝑪〗_𝑻𝑫𝑷  𝑷𝒓𝒐𝒄𝒆𝒔𝒔𝒐𝒓)/〖𝑬𝑷𝑪〗_(𝑻𝑫𝑷 𝑨𝒅𝒅𝒆𝒓) </a:t>
                </a:r>
                <a:r>
                  <a:rPr lang="en-US" sz="1800" b="1" i="0" smtClean="0">
                    <a:latin typeface="Cambria Math" panose="02040503050406030204" pitchFamily="18" charset="0"/>
                  </a:rPr>
                  <a:t>=(𝟐𝟖.𝟕𝟖</a:t>
                </a:r>
                <a:r>
                  <a:rPr lang="en-US" sz="1800" b="1" i="0">
                    <a:latin typeface="Cambria Math" panose="02040503050406030204" pitchFamily="18" charset="0"/>
                  </a:rPr>
                  <a:t>×〖𝟏𝟎〗^(</a:t>
                </a:r>
                <a:r>
                  <a:rPr lang="en-US" sz="1800" b="1" i="0" smtClean="0">
                    <a:latin typeface="Cambria Math" panose="02040503050406030204" pitchFamily="18" charset="0"/>
                  </a:rPr>
                  <a:t>−</a:t>
                </a:r>
                <a:r>
                  <a:rPr lang="en-US" sz="1800" b="1" i="0">
                    <a:latin typeface="Cambria Math" panose="02040503050406030204" pitchFamily="18" charset="0"/>
                  </a:rPr>
                  <a:t>𝟗)</a:t>
                </a:r>
                <a:r>
                  <a:rPr lang="en-US" sz="1800" b="1" i="0" smtClean="0">
                    <a:latin typeface="Cambria Math" panose="02040503050406030204" pitchFamily="18" charset="0"/>
                  </a:rPr>
                  <a:t>)/(𝟒𝟒.𝟑𝟗</a:t>
                </a:r>
                <a:r>
                  <a:rPr lang="en-US" sz="1800" b="1" i="0">
                    <a:latin typeface="Cambria Math" panose="02040503050406030204" pitchFamily="18" charset="0"/>
                  </a:rPr>
                  <a:t>×〖𝟏𝟎〗^</a:t>
                </a:r>
                <a:r>
                  <a:rPr lang="en-US" sz="1800" b="1" i="0" smtClean="0">
                    <a:latin typeface="Cambria Math" panose="02040503050406030204" pitchFamily="18" charset="0"/>
                  </a:rPr>
                  <a:t>𝟏𝟓 )=𝟎.𝟓𝟖𝟑</a:t>
                </a:r>
                <a:endParaRPr lang="en-US" sz="1800" b="1" dirty="0" smtClean="0"/>
              </a:p>
              <a:p>
                <a:pPr lvl="2"/>
                <a:endParaRPr lang="en-US" sz="1800" b="1" dirty="0"/>
              </a:p>
              <a:p>
                <a:pPr lvl="1"/>
                <a:endParaRPr lang="en-US" sz="1800" b="1" dirty="0" smtClean="0"/>
              </a:p>
              <a:p>
                <a:pPr lvl="2"/>
                <a:r>
                  <a:rPr lang="en-US" sz="1800" b="1" dirty="0" smtClean="0"/>
                  <a:t>SCALING </a:t>
                </a:r>
                <a:r>
                  <a:rPr lang="en-US" sz="1800" b="1" dirty="0"/>
                  <a:t>FACTOR</a:t>
                </a:r>
                <a:r>
                  <a:rPr lang="en-US" sz="1800" b="1" baseline="-25000" dirty="0"/>
                  <a:t>PEAK</a:t>
                </a:r>
                <a:r>
                  <a:rPr lang="en-US" sz="1800" b="1" dirty="0"/>
                  <a:t> = </a:t>
                </a:r>
                <a:r>
                  <a:rPr lang="en-US" sz="1800" b="1" i="0">
                    <a:latin typeface="Cambria Math" panose="02040503050406030204" pitchFamily="18" charset="0"/>
                  </a:rPr>
                  <a:t>(〖𝑬𝑷𝑪〗_𝑷𝒆𝒂𝒌  𝑷𝒓𝒐𝒄𝒆𝒔𝒔𝒐𝒓)/〖𝑬𝑷𝑪〗_(𝑷𝒆𝒂𝒌 𝑨𝒅𝒅𝒆𝒓) </a:t>
                </a:r>
                <a:r>
                  <a:rPr lang="en-US" sz="1800" b="1" i="0" smtClean="0">
                    <a:latin typeface="Cambria Math" panose="02040503050406030204" pitchFamily="18" charset="0"/>
                  </a:rPr>
                  <a:t>=</a:t>
                </a:r>
                <a:r>
                  <a:rPr lang="en-US" sz="1800" b="1" i="0">
                    <a:latin typeface="Cambria Math" panose="02040503050406030204" pitchFamily="18" charset="0"/>
                  </a:rPr>
                  <a:t>(</a:t>
                </a:r>
                <a:r>
                  <a:rPr lang="en-US" sz="1800" b="1" i="0" smtClean="0">
                    <a:latin typeface="Cambria Math" panose="02040503050406030204" pitchFamily="18" charset="0"/>
                  </a:rPr>
                  <a:t>𝟐𝟓.𝟎𝟔</a:t>
                </a:r>
                <a:r>
                  <a:rPr lang="en-US" sz="1800" b="1" i="0">
                    <a:latin typeface="Cambria Math" panose="02040503050406030204" pitchFamily="18" charset="0"/>
                  </a:rPr>
                  <a:t>×〖𝟏𝟎〗^(−𝟗))/(</a:t>
                </a:r>
                <a:r>
                  <a:rPr lang="en-US" sz="1800" b="1" i="0" smtClean="0">
                    <a:latin typeface="Cambria Math" panose="02040503050406030204" pitchFamily="18" charset="0"/>
                  </a:rPr>
                  <a:t>𝟏𝟑𝟐.𝟓𝟒</a:t>
                </a:r>
                <a:r>
                  <a:rPr lang="en-US" sz="1800" b="1" i="0">
                    <a:latin typeface="Cambria Math" panose="02040503050406030204" pitchFamily="18" charset="0"/>
                  </a:rPr>
                  <a:t>×〖𝟏𝟎〗^𝟏𝟓 )=𝟎.</a:t>
                </a:r>
                <a:r>
                  <a:rPr lang="en-US" sz="1800" b="1" i="0" smtClean="0">
                    <a:latin typeface="Cambria Math" panose="02040503050406030204" pitchFamily="18" charset="0"/>
                  </a:rPr>
                  <a:t>𝟑𝟒𝟕</a:t>
                </a:r>
                <a:endParaRPr lang="en-US" sz="1800" b="1" dirty="0"/>
              </a:p>
              <a:p>
                <a:endParaRPr lang="en-US" dirty="0"/>
              </a:p>
            </p:txBody>
          </p:sp>
        </mc:Fallback>
      </mc:AlternateContent>
    </p:spTree>
    <p:extLst>
      <p:ext uri="{BB962C8B-B14F-4D97-AF65-F5344CB8AC3E}">
        <p14:creationId xmlns:p14="http://schemas.microsoft.com/office/powerpoint/2010/main" val="3798200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Epc</a:t>
            </a:r>
            <a:r>
              <a:rPr lang="en-US" dirty="0" smtClean="0"/>
              <a:t> vs voltage</a:t>
            </a:r>
            <a:endParaRPr lang="en-US" dirty="0"/>
          </a:p>
        </p:txBody>
      </p:sp>
    </p:spTree>
    <p:extLst>
      <p:ext uri="{BB962C8B-B14F-4D97-AF65-F5344CB8AC3E}">
        <p14:creationId xmlns:p14="http://schemas.microsoft.com/office/powerpoint/2010/main" val="2872046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9753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60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6427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6388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636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3954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1083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0421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static power</a:t>
            </a:r>
            <a:endParaRPr lang="en-US" dirty="0"/>
          </a:p>
        </p:txBody>
      </p:sp>
    </p:spTree>
    <p:extLst>
      <p:ext uri="{BB962C8B-B14F-4D97-AF65-F5344CB8AC3E}">
        <p14:creationId xmlns:p14="http://schemas.microsoft.com/office/powerpoint/2010/main" val="1640373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5990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50EE56A-3637-402A-9257-A68A06EA39B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5F1E4C-10BD-44D5-B05F-B99BD0677CEA}"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56679-CF9F-486C-BFCC-D12D77435E9C}" type="datetime4">
              <a:rPr lang="en-US" smtClean="0"/>
              <a:t>February 5, 2016</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B6B662-C998-461C-9C29-BE2A9A0AC6A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A74D2C-9B21-45E8-A70E-95198108CFE1}" type="datetime4">
              <a:rPr lang="en-US" smtClean="0"/>
              <a:t>February 5, 2016</a:t>
            </a:fld>
            <a:endParaRPr lang="en-US"/>
          </a:p>
        </p:txBody>
      </p:sp>
      <p:sp>
        <p:nvSpPr>
          <p:cNvPr id="8" name="Footer Placeholder 7"/>
          <p:cNvSpPr>
            <a:spLocks noGrp="1"/>
          </p:cNvSpPr>
          <p:nvPr>
            <p:ph type="ftr" sz="quarter" idx="11"/>
          </p:nvPr>
        </p:nvSpPr>
        <p:spPr/>
        <p:txBody>
          <a:bodyPr/>
          <a:lstStyle/>
          <a:p>
            <a:r>
              <a:rPr lang="en-US" smtClean="0"/>
              <a:t>MTV 2015</a:t>
            </a:r>
            <a:endParaRPr lang="en-US"/>
          </a:p>
        </p:txBody>
      </p:sp>
      <p:sp>
        <p:nvSpPr>
          <p:cNvPr id="9" name="Slide Number Placeholder 8"/>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90440-A17B-4B63-B2B6-31758C8CDB8B}" type="datetime4">
              <a:rPr lang="en-US" smtClean="0"/>
              <a:t>February 5, 2016</a:t>
            </a:fld>
            <a:endParaRPr lang="en-US"/>
          </a:p>
        </p:txBody>
      </p:sp>
      <p:sp>
        <p:nvSpPr>
          <p:cNvPr id="4" name="Footer Placeholder 3"/>
          <p:cNvSpPr>
            <a:spLocks noGrp="1"/>
          </p:cNvSpPr>
          <p:nvPr>
            <p:ph type="ftr" sz="quarter" idx="11"/>
          </p:nvPr>
        </p:nvSpPr>
        <p:spPr/>
        <p:txBody>
          <a:bodyPr/>
          <a:lstStyle/>
          <a:p>
            <a:r>
              <a:rPr lang="en-US" smtClean="0"/>
              <a:t>MTV 2015</a:t>
            </a:r>
            <a:endParaRPr lang="en-US"/>
          </a:p>
        </p:txBody>
      </p:sp>
      <p:sp>
        <p:nvSpPr>
          <p:cNvPr id="5" name="Slide Number Placeholder 4"/>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B07E9-A0E1-42A3-875D-DF8227A1BD8C}" type="datetime4">
              <a:rPr lang="en-US" smtClean="0"/>
              <a:t>February 5, 2016</a:t>
            </a:fld>
            <a:endParaRPr lang="en-US"/>
          </a:p>
        </p:txBody>
      </p:sp>
      <p:sp>
        <p:nvSpPr>
          <p:cNvPr id="3" name="Footer Placeholder 2"/>
          <p:cNvSpPr>
            <a:spLocks noGrp="1"/>
          </p:cNvSpPr>
          <p:nvPr>
            <p:ph type="ftr" sz="quarter" idx="11"/>
          </p:nvPr>
        </p:nvSpPr>
        <p:spPr/>
        <p:txBody>
          <a:bodyPr/>
          <a:lstStyle/>
          <a:p>
            <a:r>
              <a:rPr lang="en-US" smtClean="0"/>
              <a:t>MTV 2015</a:t>
            </a:r>
            <a:endParaRPr lang="en-US"/>
          </a:p>
        </p:txBody>
      </p:sp>
      <p:sp>
        <p:nvSpPr>
          <p:cNvPr id="4" name="Slide Number Placeholder 3"/>
          <p:cNvSpPr>
            <a:spLocks noGrp="1"/>
          </p:cNvSpPr>
          <p:nvPr>
            <p:ph type="sldNum" sz="quarter" idx="12"/>
          </p:nvPr>
        </p:nvSpPr>
        <p:spPr/>
        <p:txBody>
          <a:bodyPr/>
          <a:lstStyle/>
          <a:p>
            <a:fld id="{DAF9EE7D-FB37-4E04-8982-7171E671F8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9EB767-569E-4EE4-96C5-54DE29456FFC}"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37BE970-7325-462D-9B8B-477EE7119224}" type="datetime4">
              <a:rPr lang="en-US" smtClean="0"/>
              <a:t>February 5, 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MTV 2015</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AF9EE7D-FB37-4E04-8982-7171E671F8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F9FFAF1-CB73-4889-8E86-E686554E2CDD}" type="datetime4">
              <a:rPr lang="en-US" smtClean="0"/>
              <a:t>February 5, 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MTV 2015</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AF9EE7D-FB37-4E04-8982-7171E671F8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457200"/>
            <a:ext cx="8839200" cy="1352550"/>
          </a:xfrm>
        </p:spPr>
        <p:txBody>
          <a:bodyPr>
            <a:noAutofit/>
          </a:bodyPr>
          <a:lstStyle/>
          <a:p>
            <a:pPr algn="ctr"/>
            <a:r>
              <a:rPr lang="en-US" sz="4400" dirty="0">
                <a:latin typeface="Calibri" panose="020F0502020204030204" pitchFamily="34" charset="0"/>
              </a:rPr>
              <a:t>Characterizing Processors for Energy </a:t>
            </a:r>
            <a:r>
              <a:rPr lang="en-US" sz="4400" dirty="0" smtClean="0">
                <a:latin typeface="Calibri" panose="020F0502020204030204" pitchFamily="34" charset="0"/>
              </a:rPr>
              <a:t>and </a:t>
            </a:r>
            <a:r>
              <a:rPr lang="en-US" sz="4400" dirty="0">
                <a:latin typeface="Calibri" panose="020F0502020204030204" pitchFamily="34" charset="0"/>
              </a:rPr>
              <a:t>Performance Management</a:t>
            </a:r>
            <a:endParaRPr lang="en-US" sz="4000" dirty="0">
              <a:effectLst>
                <a:outerShdw blurRad="38100" dist="38100" dir="2700000" algn="tl">
                  <a:srgbClr val="FFC000">
                    <a:alpha val="43000"/>
                  </a:srgbClr>
                </a:outerShdw>
              </a:effectLst>
              <a:latin typeface="Calibri" panose="020F0502020204030204" pitchFamily="34" charset="0"/>
            </a:endParaRPr>
          </a:p>
        </p:txBody>
      </p:sp>
      <p:sp>
        <p:nvSpPr>
          <p:cNvPr id="11" name="TextBox 10"/>
          <p:cNvSpPr txBox="1"/>
          <p:nvPr/>
        </p:nvSpPr>
        <p:spPr>
          <a:xfrm>
            <a:off x="1600200" y="5410200"/>
            <a:ext cx="6096000" cy="369332"/>
          </a:xfrm>
          <a:prstGeom prst="rect">
            <a:avLst/>
          </a:prstGeom>
          <a:noFill/>
        </p:spPr>
        <p:txBody>
          <a:bodyPr wrap="square" rtlCol="0">
            <a:spAutoFit/>
          </a:bodyPr>
          <a:lstStyle/>
          <a:p>
            <a:endParaRPr lang="en-US" dirty="0"/>
          </a:p>
        </p:txBody>
      </p:sp>
      <p:sp>
        <p:nvSpPr>
          <p:cNvPr id="12" name="Subtitle 2"/>
          <p:cNvSpPr>
            <a:spLocks noGrp="1"/>
          </p:cNvSpPr>
          <p:nvPr>
            <p:ph type="subTitle" sz="quarter" idx="1"/>
          </p:nvPr>
        </p:nvSpPr>
        <p:spPr>
          <a:xfrm>
            <a:off x="0" y="5257800"/>
            <a:ext cx="9144000" cy="1600200"/>
          </a:xfrm>
        </p:spPr>
        <p:txBody>
          <a:bodyPr>
            <a:normAutofit fontScale="70000" lnSpcReduction="20000"/>
          </a:bodyPr>
          <a:lstStyle/>
          <a:p>
            <a:pPr algn="ctr"/>
            <a:endParaRPr lang="en-US" sz="2600" b="1" dirty="0"/>
          </a:p>
          <a:p>
            <a:r>
              <a:rPr lang="en-US" sz="2600" b="1" dirty="0">
                <a:effectLst/>
              </a:rPr>
              <a:t>   </a:t>
            </a:r>
            <a:r>
              <a:rPr lang="en-US" sz="2600" b="1" dirty="0"/>
              <a:t>	</a:t>
            </a:r>
            <a:r>
              <a:rPr lang="en-US" sz="3100" b="1" dirty="0" err="1" smtClean="0">
                <a:latin typeface="Calibri" panose="020F0502020204030204" pitchFamily="34" charset="0"/>
              </a:rPr>
              <a:t>Harshit</a:t>
            </a:r>
            <a:r>
              <a:rPr lang="en-US" sz="3100" b="1" dirty="0" smtClean="0">
                <a:latin typeface="Calibri" panose="020F0502020204030204" pitchFamily="34" charset="0"/>
              </a:rPr>
              <a:t> Goyal	</a:t>
            </a:r>
            <a:r>
              <a:rPr lang="en-US" sz="3100" b="1" dirty="0" smtClean="0">
                <a:effectLst/>
                <a:latin typeface="Calibri" panose="020F0502020204030204" pitchFamily="34" charset="0"/>
              </a:rPr>
              <a:t>                                          </a:t>
            </a:r>
            <a:r>
              <a:rPr lang="en-US" sz="3100" b="1" dirty="0" err="1" smtClean="0">
                <a:effectLst/>
                <a:latin typeface="Calibri" panose="020F0502020204030204" pitchFamily="34" charset="0"/>
              </a:rPr>
              <a:t>Vishwani</a:t>
            </a:r>
            <a:r>
              <a:rPr lang="en-US" sz="3100" b="1" dirty="0" smtClean="0">
                <a:effectLst/>
                <a:latin typeface="Calibri" panose="020F0502020204030204" pitchFamily="34" charset="0"/>
              </a:rPr>
              <a:t> D. Agrawal  </a:t>
            </a:r>
          </a:p>
          <a:p>
            <a:pPr algn="ctr"/>
            <a:r>
              <a:rPr lang="en-US" sz="3100" b="1" dirty="0" smtClean="0">
                <a:latin typeface="Calibri" panose="020F0502020204030204" pitchFamily="34" charset="0"/>
              </a:rPr>
              <a:t>Master’s Student                                            James J. Danaher Professor</a:t>
            </a:r>
            <a:endParaRPr lang="en-US" sz="3100" b="1" dirty="0" smtClean="0">
              <a:effectLst/>
              <a:latin typeface="Calibri" panose="020F0502020204030204" pitchFamily="34" charset="0"/>
            </a:endParaRPr>
          </a:p>
          <a:p>
            <a:pPr lvl="0" algn="ctr"/>
            <a:r>
              <a:rPr lang="en-US" sz="3100" b="1" dirty="0" smtClean="0">
                <a:solidFill>
                  <a:srgbClr val="00B0F0"/>
                </a:solidFill>
                <a:effectLst/>
                <a:latin typeface="Calibri" panose="020F0502020204030204" pitchFamily="34" charset="0"/>
              </a:rPr>
              <a:t>Department </a:t>
            </a:r>
            <a:r>
              <a:rPr lang="en-US" sz="3100" b="1" dirty="0">
                <a:solidFill>
                  <a:srgbClr val="00B0F0"/>
                </a:solidFill>
                <a:effectLst/>
                <a:latin typeface="Calibri" panose="020F0502020204030204" pitchFamily="34" charset="0"/>
              </a:rPr>
              <a:t>of Electrical and Computer Engineering </a:t>
            </a:r>
          </a:p>
          <a:p>
            <a:pPr lvl="0" algn="ctr"/>
            <a:r>
              <a:rPr lang="en-US" sz="3100" b="1" dirty="0">
                <a:solidFill>
                  <a:srgbClr val="F78819"/>
                </a:solidFill>
                <a:effectLst/>
                <a:latin typeface="Calibri" panose="020F0502020204030204" pitchFamily="34" charset="0"/>
              </a:rPr>
              <a:t>Auburn </a:t>
            </a:r>
            <a:r>
              <a:rPr lang="en-US" sz="3100" b="1" dirty="0" smtClean="0">
                <a:solidFill>
                  <a:srgbClr val="F78819"/>
                </a:solidFill>
                <a:effectLst/>
                <a:latin typeface="Calibri" panose="020F0502020204030204" pitchFamily="34" charset="0"/>
              </a:rPr>
              <a:t>University</a:t>
            </a:r>
            <a:endParaRPr lang="en-US" sz="3100" b="1" dirty="0">
              <a:solidFill>
                <a:srgbClr val="F78819"/>
              </a:solidFill>
              <a:effectLst/>
              <a:latin typeface="Calibri" panose="020F0502020204030204" pitchFamily="34" charset="0"/>
            </a:endParaRPr>
          </a:p>
          <a:p>
            <a:pPr algn="r"/>
            <a:r>
              <a:rPr lang="en-US" sz="2400" smtClean="0"/>
              <a:t>Dec</a:t>
            </a:r>
            <a:r>
              <a:rPr lang="en-US" sz="2400" smtClean="0">
                <a:effectLst/>
              </a:rPr>
              <a:t>ember </a:t>
            </a:r>
            <a:r>
              <a:rPr lang="en-US" sz="2400" dirty="0" smtClean="0">
                <a:effectLst/>
              </a:rPr>
              <a:t>4</a:t>
            </a:r>
            <a:r>
              <a:rPr lang="en-US" sz="2400" dirty="0" smtClean="0">
                <a:effectLst/>
              </a:rPr>
              <a:t>, 2015</a:t>
            </a:r>
            <a:endParaRPr lang="en-US" sz="2400" dirty="0">
              <a:effectLst/>
            </a:endParaRPr>
          </a:p>
        </p:txBody>
      </p:sp>
      <p:pic>
        <p:nvPicPr>
          <p:cNvPr id="1028" name="Picture 4"/>
          <p:cNvPicPr>
            <a:picLocks noChangeAspect="1" noChangeArrowheads="1"/>
          </p:cNvPicPr>
          <p:nvPr/>
        </p:nvPicPr>
        <p:blipFill>
          <a:blip r:embed="rId3" cstate="print"/>
          <a:srcRect b="3306"/>
          <a:stretch>
            <a:fillRect/>
          </a:stretch>
        </p:blipFill>
        <p:spPr bwMode="auto">
          <a:xfrm>
            <a:off x="3467100" y="2419350"/>
            <a:ext cx="2324100" cy="222885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Calibri" panose="020F0502020204030204" pitchFamily="34" charset="0"/>
              </a:rPr>
              <a:t>Micro-Benchmark Circuit Used</a:t>
            </a:r>
            <a:endParaRPr lang="en-US" sz="4800" dirty="0">
              <a:latin typeface="Calibri" panose="020F0502020204030204" pitchFamily="34" charset="0"/>
            </a:endParaRPr>
          </a:p>
        </p:txBody>
      </p:sp>
      <p:sp>
        <p:nvSpPr>
          <p:cNvPr id="4" name="Date Placeholder 3"/>
          <p:cNvSpPr>
            <a:spLocks noGrp="1"/>
          </p:cNvSpPr>
          <p:nvPr>
            <p:ph type="dt" sz="half" idx="10"/>
          </p:nvPr>
        </p:nvSpPr>
        <p:spPr/>
        <p:txBody>
          <a:bodyPr/>
          <a:lstStyle/>
          <a:p>
            <a:fld id="{A907FAF3-7F27-4F31-A961-30D18FC06BD6}" type="datetime4">
              <a:rPr lang="en-US" smtClean="0"/>
              <a:t>February 5, 2016</a:t>
            </a:fld>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10</a:t>
            </a:fld>
            <a:endParaRPr lang="en-US"/>
          </a:p>
        </p:txBody>
      </p:sp>
      <p:sp>
        <p:nvSpPr>
          <p:cNvPr id="12" name="Footer Placeholder 3"/>
          <p:cNvSpPr>
            <a:spLocks noGrp="1"/>
          </p:cNvSpPr>
          <p:nvPr>
            <p:ph type="ftr" sz="quarter" idx="11"/>
          </p:nvPr>
        </p:nvSpPr>
        <p:spPr>
          <a:xfrm>
            <a:off x="2640597" y="6476999"/>
            <a:ext cx="3760204" cy="274320"/>
          </a:xfrm>
        </p:spPr>
        <p:txBody>
          <a:bodyPr/>
          <a:lstStyle/>
          <a:p>
            <a:pPr algn="ctr"/>
            <a:r>
              <a:rPr lang="en-US" smtClean="0"/>
              <a:t>MTV 2015</a:t>
            </a:r>
            <a:endParaRPr lang="en-US" dirty="0"/>
          </a:p>
        </p:txBody>
      </p:sp>
      <p:sp>
        <p:nvSpPr>
          <p:cNvPr id="3" name="Content Placeholder 2"/>
          <p:cNvSpPr>
            <a:spLocks noGrp="1"/>
          </p:cNvSpPr>
          <p:nvPr>
            <p:ph idx="1"/>
          </p:nvPr>
        </p:nvSpPr>
        <p:spPr>
          <a:xfrm>
            <a:off x="457200" y="4063274"/>
            <a:ext cx="8390898" cy="2514600"/>
          </a:xfrm>
        </p:spPr>
        <p:txBody>
          <a:bodyPr vert="horz" lIns="54864" tIns="91440" rtlCol="0" anchor="t">
            <a:normAutofit fontScale="70000" lnSpcReduction="20000"/>
          </a:bodyPr>
          <a:lstStyle/>
          <a:p>
            <a:r>
              <a:rPr lang="en-US" dirty="0" smtClean="0">
                <a:latin typeface="Calibri" panose="020F0502020204030204" pitchFamily="34" charset="0"/>
              </a:rPr>
              <a:t>Adder circuit</a:t>
            </a:r>
          </a:p>
          <a:p>
            <a:pPr lvl="1"/>
            <a:r>
              <a:rPr lang="en-US" dirty="0">
                <a:latin typeface="Calibri" panose="020F0502020204030204" pitchFamily="34" charset="0"/>
              </a:rPr>
              <a:t>Fundamental block of functional units</a:t>
            </a:r>
          </a:p>
          <a:p>
            <a:pPr lvl="1"/>
            <a:r>
              <a:rPr lang="en-US" dirty="0">
                <a:latin typeface="Calibri" panose="020F0502020204030204" pitchFamily="34" charset="0"/>
              </a:rPr>
              <a:t>Often in processor’s critical path</a:t>
            </a:r>
          </a:p>
          <a:p>
            <a:pPr lvl="1"/>
            <a:r>
              <a:rPr lang="en-US" dirty="0">
                <a:latin typeface="Calibri" panose="020F0502020204030204" pitchFamily="34" charset="0"/>
              </a:rPr>
              <a:t>Used 16-bit Ripple Carry Adder.</a:t>
            </a:r>
          </a:p>
          <a:p>
            <a:endParaRPr lang="en-US" dirty="0" smtClean="0">
              <a:latin typeface="Calibri" panose="020F0502020204030204" pitchFamily="34" charset="0"/>
            </a:endParaRPr>
          </a:p>
          <a:p>
            <a:r>
              <a:rPr lang="en-US" dirty="0" smtClean="0">
                <a:latin typeface="Calibri" panose="020F0502020204030204" pitchFamily="34" charset="0"/>
              </a:rPr>
              <a:t>PTM Models</a:t>
            </a:r>
          </a:p>
          <a:p>
            <a:pPr lvl="1"/>
            <a:r>
              <a:rPr lang="en-US" dirty="0" smtClean="0">
                <a:latin typeface="Calibri" panose="020F0502020204030204" pitchFamily="34" charset="0"/>
              </a:rPr>
              <a:t>Characterized in two PTM models: </a:t>
            </a:r>
            <a:r>
              <a:rPr lang="en-US" dirty="0">
                <a:latin typeface="Calibri" panose="020F0502020204030204" pitchFamily="34" charset="0"/>
              </a:rPr>
              <a:t>b</a:t>
            </a:r>
            <a:r>
              <a:rPr lang="en-US" dirty="0" smtClean="0">
                <a:latin typeface="Calibri" panose="020F0502020204030204" pitchFamily="34" charset="0"/>
              </a:rPr>
              <a:t>ulk CMOS and High-K </a:t>
            </a:r>
          </a:p>
          <a:p>
            <a:pPr lvl="1"/>
            <a:r>
              <a:rPr lang="en-US" dirty="0" smtClean="0">
                <a:latin typeface="Calibri" panose="020F0502020204030204" pitchFamily="34" charset="0"/>
              </a:rPr>
              <a:t>Technology node: 45nm, 32nm and 22nm</a:t>
            </a:r>
          </a:p>
          <a:p>
            <a:pPr lvl="1"/>
            <a:endParaRPr lang="en-US" dirty="0"/>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 y="1524000"/>
            <a:ext cx="9139311" cy="2619367"/>
          </a:xfrm>
          <a:prstGeom prst="rect">
            <a:avLst/>
          </a:prstGeom>
        </p:spPr>
      </p:pic>
    </p:spTree>
    <p:extLst>
      <p:ext uri="{BB962C8B-B14F-4D97-AF65-F5344CB8AC3E}">
        <p14:creationId xmlns:p14="http://schemas.microsoft.com/office/powerpoint/2010/main" val="354922005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3200400"/>
            <a:ext cx="8077200" cy="1673352"/>
          </a:xfrm>
        </p:spPr>
        <p:txBody>
          <a:bodyPr>
            <a:normAutofit/>
          </a:bodyPr>
          <a:lstStyle/>
          <a:p>
            <a:r>
              <a:rPr lang="en-US" sz="8000" dirty="0" smtClean="0">
                <a:latin typeface="Calibri" panose="020F0502020204030204" pitchFamily="34" charset="0"/>
              </a:rPr>
              <a:t>Results</a:t>
            </a:r>
            <a:endParaRPr lang="en-US" sz="8000" dirty="0">
              <a:latin typeface="Calibri" panose="020F0502020204030204" pitchFamily="34" charset="0"/>
            </a:endParaRPr>
          </a:p>
        </p:txBody>
      </p:sp>
    </p:spTree>
    <p:extLst>
      <p:ext uri="{BB962C8B-B14F-4D97-AF65-F5344CB8AC3E}">
        <p14:creationId xmlns:p14="http://schemas.microsoft.com/office/powerpoint/2010/main" val="276434786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Calibri" panose="020F0502020204030204" pitchFamily="34" charset="0"/>
              </a:rPr>
              <a:t>Vector Selection</a:t>
            </a:r>
          </a:p>
        </p:txBody>
      </p:sp>
      <p:sp>
        <p:nvSpPr>
          <p:cNvPr id="3" name="Text Placeholder 2"/>
          <p:cNvSpPr>
            <a:spLocks noGrp="1"/>
          </p:cNvSpPr>
          <p:nvPr>
            <p:ph type="body" idx="1"/>
          </p:nvPr>
        </p:nvSpPr>
        <p:spPr>
          <a:xfrm>
            <a:off x="0" y="5095998"/>
            <a:ext cx="9144000" cy="1703210"/>
          </a:xfrm>
        </p:spPr>
        <p:txBody>
          <a:bodyPr>
            <a:normAutofit fontScale="77500" lnSpcReduction="20000"/>
          </a:bodyPr>
          <a:lstStyle/>
          <a:p>
            <a:pPr marL="438912" lvl="1" indent="-320040">
              <a:spcBef>
                <a:spcPts val="0"/>
              </a:spcBef>
              <a:buClr>
                <a:schemeClr val="accent1"/>
              </a:buClr>
              <a:buSzPct val="80000"/>
              <a:buFont typeface="Wingdings 2"/>
              <a:buChar char=""/>
            </a:pPr>
            <a:endParaRPr lang="en-US" dirty="0" smtClean="0"/>
          </a:p>
          <a:p>
            <a:pPr marL="438912" lvl="1" indent="-320040">
              <a:spcBef>
                <a:spcPts val="0"/>
              </a:spcBef>
              <a:buClr>
                <a:schemeClr val="accent1"/>
              </a:buClr>
              <a:buSzPct val="80000"/>
              <a:buFont typeface="Wingdings 2"/>
              <a:buChar char=""/>
            </a:pPr>
            <a:r>
              <a:rPr lang="en-US" sz="2600" b="0" dirty="0" smtClean="0">
                <a:latin typeface="Calibri" panose="020F0502020204030204" pitchFamily="34" charset="0"/>
              </a:rPr>
              <a:t>1000 </a:t>
            </a:r>
            <a:r>
              <a:rPr lang="en-US" sz="2600" b="0" dirty="0">
                <a:latin typeface="Calibri" panose="020F0502020204030204" pitchFamily="34" charset="0"/>
              </a:rPr>
              <a:t>random vectors were </a:t>
            </a:r>
            <a:r>
              <a:rPr lang="en-US" sz="2600" b="0" dirty="0" smtClean="0">
                <a:latin typeface="Calibri" panose="020F0502020204030204" pitchFamily="34" charset="0"/>
              </a:rPr>
              <a:t> generated </a:t>
            </a:r>
            <a:r>
              <a:rPr lang="en-US" sz="2600" b="0" dirty="0">
                <a:latin typeface="Calibri" panose="020F0502020204030204" pitchFamily="34" charset="0"/>
              </a:rPr>
              <a:t>using a MATLAB </a:t>
            </a:r>
            <a:r>
              <a:rPr lang="en-US" sz="2600" b="0" dirty="0" smtClean="0">
                <a:latin typeface="Calibri" panose="020F0502020204030204" pitchFamily="34" charset="0"/>
              </a:rPr>
              <a:t>code</a:t>
            </a:r>
          </a:p>
          <a:p>
            <a:pPr marL="438912" lvl="1" indent="-320040">
              <a:spcBef>
                <a:spcPts val="0"/>
              </a:spcBef>
              <a:buClr>
                <a:schemeClr val="accent1"/>
              </a:buClr>
              <a:buSzPct val="80000"/>
              <a:buFont typeface="Wingdings 2"/>
              <a:buChar char=""/>
            </a:pPr>
            <a:r>
              <a:rPr lang="en-US" sz="2600" b="0" dirty="0" smtClean="0">
                <a:latin typeface="Calibri" panose="020F0502020204030204" pitchFamily="34" charset="0"/>
              </a:rPr>
              <a:t>Simulation </a:t>
            </a:r>
            <a:r>
              <a:rPr lang="en-US" sz="2600" b="0" dirty="0">
                <a:latin typeface="Calibri" panose="020F0502020204030204" pitchFamily="34" charset="0"/>
              </a:rPr>
              <a:t>in </a:t>
            </a:r>
            <a:r>
              <a:rPr lang="en-US" sz="2600" b="0" dirty="0" smtClean="0">
                <a:latin typeface="Calibri" panose="020F0502020204030204" pitchFamily="34" charset="0"/>
              </a:rPr>
              <a:t>H-spice at voltage 1.4v and frequency 1.3GHz gives cycle </a:t>
            </a:r>
            <a:r>
              <a:rPr lang="en-US" sz="2600" b="0" dirty="0">
                <a:latin typeface="Calibri" panose="020F0502020204030204" pitchFamily="34" charset="0"/>
              </a:rPr>
              <a:t>a</a:t>
            </a:r>
            <a:r>
              <a:rPr lang="en-US" sz="2600" b="0" dirty="0" smtClean="0">
                <a:latin typeface="Calibri" panose="020F0502020204030204" pitchFamily="34" charset="0"/>
              </a:rPr>
              <a:t>vg</a:t>
            </a:r>
            <a:r>
              <a:rPr lang="en-US" sz="2600" b="0" dirty="0">
                <a:latin typeface="Calibri" panose="020F0502020204030204" pitchFamily="34" charset="0"/>
              </a:rPr>
              <a:t>. </a:t>
            </a:r>
            <a:r>
              <a:rPr lang="en-US" sz="2600" b="0" dirty="0" smtClean="0">
                <a:latin typeface="Calibri" panose="020F0502020204030204" pitchFamily="34" charset="0"/>
              </a:rPr>
              <a:t>power </a:t>
            </a:r>
          </a:p>
          <a:p>
            <a:pPr marL="438912" lvl="1" indent="-320040">
              <a:spcBef>
                <a:spcPts val="0"/>
              </a:spcBef>
              <a:buClr>
                <a:schemeClr val="accent1"/>
              </a:buClr>
              <a:buSzPct val="80000"/>
              <a:buFont typeface="Wingdings 2"/>
              <a:buChar char=""/>
            </a:pPr>
            <a:r>
              <a:rPr lang="en-US" sz="2600" b="0" dirty="0">
                <a:latin typeface="Calibri" panose="020F0502020204030204" pitchFamily="34" charset="0"/>
              </a:rPr>
              <a:t>100 vectors were selected such that:</a:t>
            </a:r>
          </a:p>
          <a:p>
            <a:pPr marL="704088" lvl="2" indent="-320040">
              <a:spcBef>
                <a:spcPts val="0"/>
              </a:spcBef>
              <a:buClr>
                <a:srgbClr val="00B0F0"/>
              </a:buClr>
              <a:buSzPct val="80000"/>
              <a:buFont typeface="Wingdings 2"/>
              <a:buChar char=""/>
            </a:pPr>
            <a:r>
              <a:rPr lang="en-US" sz="2200" b="0" dirty="0">
                <a:latin typeface="Calibri" panose="020F0502020204030204" pitchFamily="34" charset="0"/>
              </a:rPr>
              <a:t>34 consume avg. power</a:t>
            </a:r>
          </a:p>
          <a:p>
            <a:pPr marL="704088" lvl="2" indent="-320040">
              <a:spcBef>
                <a:spcPts val="0"/>
              </a:spcBef>
              <a:buClr>
                <a:srgbClr val="00B0F0"/>
              </a:buClr>
              <a:buSzPct val="80000"/>
              <a:buFont typeface="Wingdings 2"/>
              <a:buChar char=""/>
            </a:pPr>
            <a:r>
              <a:rPr lang="en-US" sz="2200" b="0" dirty="0" smtClean="0">
                <a:latin typeface="Calibri" panose="020F0502020204030204" pitchFamily="34" charset="0"/>
              </a:rPr>
              <a:t>33 are above avg. power including the peak power vector </a:t>
            </a:r>
            <a:endParaRPr lang="en-US" sz="2200" b="0" dirty="0">
              <a:latin typeface="Calibri" panose="020F0502020204030204" pitchFamily="34" charset="0"/>
            </a:endParaRPr>
          </a:p>
          <a:p>
            <a:pPr marL="704088" lvl="2" indent="-320040">
              <a:spcBef>
                <a:spcPts val="0"/>
              </a:spcBef>
              <a:buClr>
                <a:srgbClr val="00B0F0"/>
              </a:buClr>
              <a:buSzPct val="80000"/>
              <a:buFont typeface="Wingdings 2"/>
              <a:buChar char=""/>
            </a:pPr>
            <a:r>
              <a:rPr lang="en-US" sz="2200" b="0" dirty="0" smtClean="0">
                <a:latin typeface="Calibri" panose="020F0502020204030204" pitchFamily="34" charset="0"/>
              </a:rPr>
              <a:t>33 consume below avg. power including the min. power vector.</a:t>
            </a:r>
            <a:endParaRPr lang="en-US" sz="2200" b="0" dirty="0">
              <a:latin typeface="Calibri" panose="020F0502020204030204" pitchFamily="34" charset="0"/>
            </a:endParaRPr>
          </a:p>
          <a:p>
            <a:pPr marL="438912" lvl="1" indent="-320040">
              <a:spcBef>
                <a:spcPts val="0"/>
              </a:spcBef>
              <a:buClr>
                <a:schemeClr val="accent1"/>
              </a:buClr>
              <a:buSzPct val="80000"/>
              <a:buFont typeface="Wingdings 2"/>
              <a:buChar char=""/>
            </a:pPr>
            <a:endParaRPr lang="en-US" dirty="0" smtClean="0"/>
          </a:p>
          <a:p>
            <a:endParaRPr lang="en-US" dirty="0"/>
          </a:p>
        </p:txBody>
      </p:sp>
      <p:sp>
        <p:nvSpPr>
          <p:cNvPr id="7" name="Date Placeholder 6"/>
          <p:cNvSpPr>
            <a:spLocks noGrp="1"/>
          </p:cNvSpPr>
          <p:nvPr>
            <p:ph type="dt" sz="half" idx="10"/>
          </p:nvPr>
        </p:nvSpPr>
        <p:spPr/>
        <p:txBody>
          <a:bodyPr/>
          <a:lstStyle/>
          <a:p>
            <a:fld id="{39A74D2C-9B21-45E8-A70E-95198108CFE1}" type="datetime4">
              <a:rPr lang="en-US" smtClean="0"/>
              <a:t>February 5, 2016</a:t>
            </a:fld>
            <a:endParaRPr lang="en-US"/>
          </a:p>
        </p:txBody>
      </p:sp>
      <p:sp>
        <p:nvSpPr>
          <p:cNvPr id="8" name="Footer Placeholder 7"/>
          <p:cNvSpPr>
            <a:spLocks noGrp="1"/>
          </p:cNvSpPr>
          <p:nvPr>
            <p:ph type="ftr" sz="quarter" idx="11"/>
          </p:nvPr>
        </p:nvSpPr>
        <p:spPr/>
        <p:txBody>
          <a:bodyPr/>
          <a:lstStyle/>
          <a:p>
            <a:r>
              <a:rPr lang="en-US" dirty="0" smtClean="0"/>
              <a:t>MTV 2015</a:t>
            </a:r>
            <a:endParaRPr lang="en-US" dirty="0"/>
          </a:p>
        </p:txBody>
      </p:sp>
      <p:sp>
        <p:nvSpPr>
          <p:cNvPr id="9" name="Slide Number Placeholder 8"/>
          <p:cNvSpPr>
            <a:spLocks noGrp="1"/>
          </p:cNvSpPr>
          <p:nvPr>
            <p:ph type="sldNum" sz="quarter" idx="12"/>
          </p:nvPr>
        </p:nvSpPr>
        <p:spPr/>
        <p:txBody>
          <a:bodyPr/>
          <a:lstStyle/>
          <a:p>
            <a:fld id="{DAF9EE7D-FB37-4E04-8982-7171E671F843}" type="slidenum">
              <a:rPr lang="en-US" smtClean="0"/>
              <a:pPr/>
              <a:t>12</a:t>
            </a:fld>
            <a:endParaRPr lang="en-US"/>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6551" y="1423190"/>
            <a:ext cx="6770898" cy="3672808"/>
          </a:xfrm>
        </p:spPr>
      </p:pic>
    </p:spTree>
    <p:extLst>
      <p:ext uri="{BB962C8B-B14F-4D97-AF65-F5344CB8AC3E}">
        <p14:creationId xmlns:p14="http://schemas.microsoft.com/office/powerpoint/2010/main" val="205370707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Adder Simulation Data</a:t>
            </a:r>
            <a:endParaRPr lang="en-US" sz="5400" dirty="0"/>
          </a:p>
        </p:txBody>
      </p:sp>
      <p:sp>
        <p:nvSpPr>
          <p:cNvPr id="4" name="Content Placeholder 3"/>
          <p:cNvSpPr>
            <a:spLocks noGrp="1"/>
          </p:cNvSpPr>
          <p:nvPr>
            <p:ph sz="half" idx="2"/>
          </p:nvPr>
        </p:nvSpPr>
        <p:spPr>
          <a:xfrm>
            <a:off x="838197" y="6127408"/>
            <a:ext cx="7848603" cy="554038"/>
          </a:xfrm>
        </p:spPr>
        <p:txBody>
          <a:bodyPr>
            <a:normAutofit fontScale="92500"/>
          </a:bodyPr>
          <a:lstStyle/>
          <a:p>
            <a:pPr marL="118872" indent="0">
              <a:buNone/>
            </a:pPr>
            <a:r>
              <a:rPr lang="en-US" b="1" dirty="0" smtClean="0">
                <a:latin typeface="Calibri" panose="020F0502020204030204" pitchFamily="34" charset="0"/>
              </a:rPr>
              <a:t>Simulation Data from H-spice for 32nm Bulk CMOS PTM Model </a:t>
            </a:r>
          </a:p>
          <a:p>
            <a:endParaRPr lang="en-US" b="1" dirty="0">
              <a:latin typeface="Calibri" panose="020F0502020204030204" pitchFamily="34" charset="0"/>
            </a:endParaRPr>
          </a:p>
        </p:txBody>
      </p:sp>
      <p:sp>
        <p:nvSpPr>
          <p:cNvPr id="7" name="Date Placeholder 6"/>
          <p:cNvSpPr>
            <a:spLocks noGrp="1"/>
          </p:cNvSpPr>
          <p:nvPr>
            <p:ph type="dt" sz="half" idx="10"/>
          </p:nvPr>
        </p:nvSpPr>
        <p:spPr/>
        <p:txBody>
          <a:bodyPr/>
          <a:lstStyle/>
          <a:p>
            <a:fld id="{39A74D2C-9B21-45E8-A70E-95198108CFE1}" type="datetime4">
              <a:rPr lang="en-US" smtClean="0"/>
              <a:t>February 5, 2016</a:t>
            </a:fld>
            <a:endParaRPr lang="en-US"/>
          </a:p>
        </p:txBody>
      </p:sp>
      <p:sp>
        <p:nvSpPr>
          <p:cNvPr id="8" name="Footer Placeholder 7"/>
          <p:cNvSpPr>
            <a:spLocks noGrp="1"/>
          </p:cNvSpPr>
          <p:nvPr>
            <p:ph type="ftr" sz="quarter" idx="11"/>
          </p:nvPr>
        </p:nvSpPr>
        <p:spPr/>
        <p:txBody>
          <a:bodyPr/>
          <a:lstStyle/>
          <a:p>
            <a:r>
              <a:rPr lang="en-US" smtClean="0"/>
              <a:t>MTV 2015</a:t>
            </a:r>
            <a:endParaRPr lang="en-US"/>
          </a:p>
        </p:txBody>
      </p:sp>
      <p:sp>
        <p:nvSpPr>
          <p:cNvPr id="9" name="Slide Number Placeholder 8"/>
          <p:cNvSpPr>
            <a:spLocks noGrp="1"/>
          </p:cNvSpPr>
          <p:nvPr>
            <p:ph type="sldNum" sz="quarter" idx="12"/>
          </p:nvPr>
        </p:nvSpPr>
        <p:spPr/>
        <p:txBody>
          <a:bodyPr/>
          <a:lstStyle/>
          <a:p>
            <a:fld id="{DAF9EE7D-FB37-4E04-8982-7171E671F843}" type="slidenum">
              <a:rPr lang="en-US" smtClean="0"/>
              <a:pPr/>
              <a:t>13</a:t>
            </a:fld>
            <a:endParaRPr lang="en-US"/>
          </a:p>
        </p:txBody>
      </p:sp>
      <mc:AlternateContent xmlns:mc="http://schemas.openxmlformats.org/markup-compatibility/2006" xmlns:a14="http://schemas.microsoft.com/office/drawing/2010/main">
        <mc:Choice Requires="a14">
          <p:graphicFrame>
            <p:nvGraphicFramePr>
              <p:cNvPr id="11" name="Table 10"/>
              <p:cNvGraphicFramePr>
                <a:graphicFrameLocks noGrp="1"/>
              </p:cNvGraphicFramePr>
              <p:nvPr>
                <p:extLst>
                  <p:ext uri="{D42A27DB-BD31-4B8C-83A1-F6EECF244321}">
                    <p14:modId xmlns:p14="http://schemas.microsoft.com/office/powerpoint/2010/main" val="3951962879"/>
                  </p:ext>
                </p:extLst>
              </p:nvPr>
            </p:nvGraphicFramePr>
            <p:xfrm>
              <a:off x="304800" y="1556271"/>
              <a:ext cx="8633462" cy="4571130"/>
            </p:xfrm>
            <a:graphic>
              <a:graphicData uri="http://schemas.openxmlformats.org/drawingml/2006/table">
                <a:tbl>
                  <a:tblPr>
                    <a:tableStyleId>{BC89EF96-8CEA-46FF-86C4-4CE0E7609802}</a:tableStyleId>
                  </a:tblPr>
                  <a:tblGrid>
                    <a:gridCol w="881526"/>
                    <a:gridCol w="1110810"/>
                    <a:gridCol w="830141"/>
                    <a:gridCol w="1162196"/>
                    <a:gridCol w="996169"/>
                    <a:gridCol w="747127"/>
                    <a:gridCol w="1079183"/>
                    <a:gridCol w="996169"/>
                    <a:gridCol w="830141"/>
                  </a:tblGrid>
                  <a:tr h="884426">
                    <a:tc>
                      <a:txBody>
                        <a:bodyPr/>
                        <a:lstStyle/>
                        <a:p>
                          <a:pPr algn="ctr" fontAlgn="ctr"/>
                          <a:r>
                            <a:rPr lang="en-US" sz="1600" b="1" u="none" strike="noStrike" dirty="0">
                              <a:effectLst/>
                              <a:latin typeface="Calibri" panose="020F0502020204030204" pitchFamily="34" charset="0"/>
                            </a:rPr>
                            <a:t>Voltage (v)</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Critical </a:t>
                          </a:r>
                          <a:r>
                            <a:rPr lang="en-US" sz="1600" b="1" u="none" strike="noStrike" dirty="0">
                              <a:effectLst/>
                              <a:latin typeface="Calibri" panose="020F0502020204030204" pitchFamily="34" charset="0"/>
                            </a:rPr>
                            <a:t>path </a:t>
                          </a:r>
                          <a:r>
                            <a:rPr lang="en-US" sz="1600" b="1" u="none" strike="noStrike" dirty="0" smtClean="0">
                              <a:effectLst/>
                              <a:latin typeface="Calibri" panose="020F0502020204030204" pitchFamily="34" charset="0"/>
                            </a:rPr>
                            <a:t>Delay (</a:t>
                          </a:r>
                          <a:r>
                            <a:rPr lang="en-US" sz="1600" b="1" u="none" strike="noStrike" dirty="0" err="1">
                              <a:effectLst/>
                              <a:latin typeface="Calibri" panose="020F0502020204030204" pitchFamily="34" charset="0"/>
                            </a:rPr>
                            <a:t>ps</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Average </a:t>
                          </a:r>
                          <a:r>
                            <a:rPr lang="en-US" sz="1600" b="1" u="none" strike="noStrike" dirty="0">
                              <a:effectLst/>
                              <a:latin typeface="Calibri" panose="020F0502020204030204" pitchFamily="34" charset="0"/>
                            </a:rPr>
                            <a:t>Power </a:t>
                          </a:r>
                          <a:r>
                            <a:rPr lang="en-US" sz="1600" b="1" u="none" strike="noStrike" dirty="0" smtClean="0">
                              <a:effectLst/>
                              <a:latin typeface="Calibri" panose="020F0502020204030204" pitchFamily="34" charset="0"/>
                            </a:rPr>
                            <a:t>(µW</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Dynamic Power (µW</a:t>
                          </a:r>
                          <a:r>
                            <a:rPr lang="en-US" sz="1600" b="1" u="none" strike="noStrike" dirty="0">
                              <a:effectLst/>
                              <a:latin typeface="Calibri" panose="020F0502020204030204" pitchFamily="34" charset="0"/>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Static Power (µW</a:t>
                          </a:r>
                          <a:r>
                            <a:rPr lang="en-US" sz="1600" b="1" u="none" strike="noStrike" dirty="0">
                              <a:effectLst/>
                              <a:latin typeface="Calibri" panose="020F0502020204030204" pitchFamily="34" charset="0"/>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Peak </a:t>
                          </a:r>
                          <a:r>
                            <a:rPr lang="en-US" sz="1600" b="1" u="none" strike="noStrike" dirty="0">
                              <a:effectLst/>
                              <a:latin typeface="Calibri" panose="020F0502020204030204" pitchFamily="34" charset="0"/>
                            </a:rPr>
                            <a:t>Power </a:t>
                          </a:r>
                          <a:r>
                            <a:rPr lang="en-US" sz="1600" b="1" u="none" strike="noStrike" dirty="0" smtClean="0">
                              <a:effectLst/>
                              <a:latin typeface="Calibri" panose="020F0502020204030204" pitchFamily="34" charset="0"/>
                            </a:rPr>
                            <a:t>(µW</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Maximum Frequency</a:t>
                          </a:r>
                          <a:endParaRPr lang="en-US" sz="1600" b="1" i="1" u="none" strike="noStrike" dirty="0" smtClean="0">
                            <a:effectLst/>
                            <a:latin typeface="Calibri" panose="020F0502020204030204" pitchFamily="34" charset="0"/>
                          </a:endParaRPr>
                        </a:p>
                        <a:p>
                          <a:pPr algn="ctr" fontAlgn="ctr"/>
                          <a14:m>
                            <m:oMath xmlns:m="http://schemas.openxmlformats.org/officeDocument/2006/math">
                              <m:sSub>
                                <m:sSubPr>
                                  <m:ctrlPr>
                                    <a:rPr lang="en-US" sz="1800" b="1" i="1" smtClean="0">
                                      <a:latin typeface="Cambria Math" panose="02040503050406030204" pitchFamily="18" charset="0"/>
                                    </a:rPr>
                                  </m:ctrlPr>
                                </m:sSubPr>
                                <m:e>
                                  <m:r>
                                    <m:rPr>
                                      <m:nor/>
                                    </m:rPr>
                                    <a:rPr lang="en-US" sz="1800" b="1" i="1" dirty="0">
                                      <a:latin typeface="Calibri" panose="020F0502020204030204" pitchFamily="34" charset="0"/>
                                    </a:rPr>
                                    <m:t>ƒ</m:t>
                                  </m:r>
                                </m:e>
                                <m:sub>
                                  <m:r>
                                    <a:rPr lang="en-US" sz="1800" b="1" i="1" dirty="0" smtClean="0">
                                      <a:latin typeface="Cambria Math" panose="02040503050406030204" pitchFamily="18" charset="0"/>
                                    </a:rPr>
                                    <m:t>𝒎𝒂𝒙</m:t>
                                  </m:r>
                                </m:sub>
                              </m:sSub>
                            </m:oMath>
                          </a14:m>
                          <a:r>
                            <a:rPr lang="en-US" sz="1600" b="1" u="none" strike="noStrike" dirty="0" smtClean="0">
                              <a:effectLst/>
                              <a:latin typeface="Calibri" panose="020F0502020204030204" pitchFamily="34" charset="0"/>
                            </a:rPr>
                            <a:t>(GHz)</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Average</a:t>
                          </a:r>
                          <a:r>
                            <a:rPr lang="en-US" sz="1600" b="1" u="none" strike="noStrike" baseline="0" dirty="0" smtClean="0">
                              <a:effectLst/>
                              <a:latin typeface="Calibri" panose="020F0502020204030204" pitchFamily="34" charset="0"/>
                            </a:rPr>
                            <a:t> EPC </a:t>
                          </a:r>
                          <a:r>
                            <a:rPr lang="en-US" sz="1600" b="1" u="none" strike="noStrike" dirty="0" smtClean="0">
                              <a:effectLst/>
                              <a:latin typeface="Calibri" panose="020F0502020204030204" pitchFamily="34" charset="0"/>
                            </a:rPr>
                            <a:t>(</a:t>
                          </a:r>
                          <a:r>
                            <a:rPr lang="en-US" sz="1600" b="1" u="none" strike="noStrike" dirty="0" err="1" smtClean="0">
                              <a:effectLst/>
                              <a:latin typeface="Calibri" panose="020F0502020204030204" pitchFamily="34" charset="0"/>
                            </a:rPr>
                            <a:t>fJ</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Peak EPC (</a:t>
                          </a:r>
                          <a:r>
                            <a:rPr lang="en-US" sz="1600" b="1" u="none" strike="noStrike" dirty="0" err="1" smtClean="0">
                              <a:effectLst/>
                              <a:latin typeface="Calibri" panose="020F0502020204030204" pitchFamily="34" charset="0"/>
                            </a:rPr>
                            <a:t>fJ</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321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413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3.12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133</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dirty="0">
                              <a:effectLst/>
                              <a:latin typeface="Calibri" panose="020F0502020204030204" pitchFamily="34" charset="0"/>
                            </a:rPr>
                            <a:t>1.15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2.95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121</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304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2.77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110</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1.05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386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249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2.59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96</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419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53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83</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510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66</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666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1.78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49</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1002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0.92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38</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1780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4.85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0.42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0.56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8.63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28</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4522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4.45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6.27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20</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18910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0.252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0.1734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0.0786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0.7251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0.0529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4.76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13.71</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0.35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44163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0.1069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0.0555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0.0513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0.2433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0.0226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4.72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10.74</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112700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0.0334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0.0862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0.0089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5.72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9.71</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279360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0.0253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0.0044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0.0209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0.037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0.0036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10.33</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715480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0.0127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0.0014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9.85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12.47</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1852000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0.0074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0.0002</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0.0072</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0.0086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0.0005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13.68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15.86</a:t>
                          </a:r>
                          <a:endParaRPr lang="en-US" sz="14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mc:Choice>
        <mc:Fallback xmlns="">
          <p:graphicFrame>
            <p:nvGraphicFramePr>
              <p:cNvPr id="11" name="Table 10"/>
              <p:cNvGraphicFramePr>
                <a:graphicFrameLocks noGrp="1"/>
              </p:cNvGraphicFramePr>
              <p:nvPr>
                <p:extLst>
                  <p:ext uri="{D42A27DB-BD31-4B8C-83A1-F6EECF244321}">
                    <p14:modId xmlns:p14="http://schemas.microsoft.com/office/powerpoint/2010/main" val="3951962879"/>
                  </p:ext>
                </p:extLst>
              </p:nvPr>
            </p:nvGraphicFramePr>
            <p:xfrm>
              <a:off x="304800" y="1556271"/>
              <a:ext cx="8633462" cy="4571130"/>
            </p:xfrm>
            <a:graphic>
              <a:graphicData uri="http://schemas.openxmlformats.org/drawingml/2006/table">
                <a:tbl>
                  <a:tblPr>
                    <a:tableStyleId>{BC89EF96-8CEA-46FF-86C4-4CE0E7609802}</a:tableStyleId>
                  </a:tblPr>
                  <a:tblGrid>
                    <a:gridCol w="881526"/>
                    <a:gridCol w="1110810"/>
                    <a:gridCol w="830141"/>
                    <a:gridCol w="1162196"/>
                    <a:gridCol w="996169"/>
                    <a:gridCol w="747127"/>
                    <a:gridCol w="1079183"/>
                    <a:gridCol w="996169"/>
                    <a:gridCol w="830141"/>
                  </a:tblGrid>
                  <a:tr h="884426">
                    <a:tc>
                      <a:txBody>
                        <a:bodyPr/>
                        <a:lstStyle/>
                        <a:p>
                          <a:pPr algn="ctr" fontAlgn="ctr"/>
                          <a:r>
                            <a:rPr lang="en-US" sz="1600" b="1" u="none" strike="noStrike" dirty="0">
                              <a:effectLst/>
                              <a:latin typeface="Calibri" panose="020F0502020204030204" pitchFamily="34" charset="0"/>
                            </a:rPr>
                            <a:t>Voltage (v)</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Critical </a:t>
                          </a:r>
                          <a:r>
                            <a:rPr lang="en-US" sz="1600" b="1" u="none" strike="noStrike" dirty="0">
                              <a:effectLst/>
                              <a:latin typeface="Calibri" panose="020F0502020204030204" pitchFamily="34" charset="0"/>
                            </a:rPr>
                            <a:t>path </a:t>
                          </a:r>
                          <a:r>
                            <a:rPr lang="en-US" sz="1600" b="1" u="none" strike="noStrike" dirty="0" smtClean="0">
                              <a:effectLst/>
                              <a:latin typeface="Calibri" panose="020F0502020204030204" pitchFamily="34" charset="0"/>
                            </a:rPr>
                            <a:t>Delay (</a:t>
                          </a:r>
                          <a:r>
                            <a:rPr lang="en-US" sz="1600" b="1" u="none" strike="noStrike" dirty="0" err="1">
                              <a:effectLst/>
                              <a:latin typeface="Calibri" panose="020F0502020204030204" pitchFamily="34" charset="0"/>
                            </a:rPr>
                            <a:t>ps</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Average </a:t>
                          </a:r>
                          <a:r>
                            <a:rPr lang="en-US" sz="1600" b="1" u="none" strike="noStrike" dirty="0">
                              <a:effectLst/>
                              <a:latin typeface="Calibri" panose="020F0502020204030204" pitchFamily="34" charset="0"/>
                            </a:rPr>
                            <a:t>Power </a:t>
                          </a:r>
                          <a:r>
                            <a:rPr lang="en-US" sz="1600" b="1" u="none" strike="noStrike" dirty="0" smtClean="0">
                              <a:effectLst/>
                              <a:latin typeface="Calibri" panose="020F0502020204030204" pitchFamily="34" charset="0"/>
                            </a:rPr>
                            <a:t>(µW</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Dynamic Power (µW</a:t>
                          </a:r>
                          <a:r>
                            <a:rPr lang="en-US" sz="1600" b="1" u="none" strike="noStrike" dirty="0">
                              <a:effectLst/>
                              <a:latin typeface="Calibri" panose="020F0502020204030204" pitchFamily="34" charset="0"/>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Static Power (µW</a:t>
                          </a:r>
                          <a:r>
                            <a:rPr lang="en-US" sz="1600" b="1" u="none" strike="noStrike" dirty="0">
                              <a:effectLst/>
                              <a:latin typeface="Calibri" panose="020F0502020204030204" pitchFamily="34" charset="0"/>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Peak </a:t>
                          </a:r>
                          <a:r>
                            <a:rPr lang="en-US" sz="1600" b="1" u="none" strike="noStrike" dirty="0">
                              <a:effectLst/>
                              <a:latin typeface="Calibri" panose="020F0502020204030204" pitchFamily="34" charset="0"/>
                            </a:rPr>
                            <a:t>Power </a:t>
                          </a:r>
                          <a:r>
                            <a:rPr lang="en-US" sz="1600" b="1" u="none" strike="noStrike" dirty="0" smtClean="0">
                              <a:effectLst/>
                              <a:latin typeface="Calibri" panose="020F0502020204030204" pitchFamily="34" charset="0"/>
                            </a:rPr>
                            <a:t>(µW</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en-US"/>
                        </a:p>
                      </a:txBody>
                      <a:tcPr marL="9525" marR="9525" marT="9525" marB="0" anchor="ctr">
                        <a:blipFill rotWithShape="0">
                          <a:blip r:embed="rId3"/>
                          <a:stretch>
                            <a:fillRect l="-532203" t="-690" r="-170621" b="-429655"/>
                          </a:stretch>
                        </a:blipFill>
                      </a:tcPr>
                    </a:tc>
                    <a:tc>
                      <a:txBody>
                        <a:bodyPr/>
                        <a:lstStyle/>
                        <a:p>
                          <a:pPr algn="ctr" fontAlgn="ctr"/>
                          <a:r>
                            <a:rPr lang="en-US" sz="1600" b="1" u="none" strike="noStrike" dirty="0" smtClean="0">
                              <a:effectLst/>
                              <a:latin typeface="Calibri" panose="020F0502020204030204" pitchFamily="34" charset="0"/>
                            </a:rPr>
                            <a:t>Average</a:t>
                          </a:r>
                          <a:r>
                            <a:rPr lang="en-US" sz="1600" b="1" u="none" strike="noStrike" baseline="0" dirty="0" smtClean="0">
                              <a:effectLst/>
                              <a:latin typeface="Calibri" panose="020F0502020204030204" pitchFamily="34" charset="0"/>
                            </a:rPr>
                            <a:t> EPC </a:t>
                          </a:r>
                          <a:r>
                            <a:rPr lang="en-US" sz="1600" b="1" u="none" strike="noStrike" dirty="0" smtClean="0">
                              <a:effectLst/>
                              <a:latin typeface="Calibri" panose="020F0502020204030204" pitchFamily="34" charset="0"/>
                            </a:rPr>
                            <a:t>(</a:t>
                          </a:r>
                          <a:r>
                            <a:rPr lang="en-US" sz="1600" b="1" u="none" strike="noStrike" dirty="0" err="1" smtClean="0">
                              <a:effectLst/>
                              <a:latin typeface="Calibri" panose="020F0502020204030204" pitchFamily="34" charset="0"/>
                            </a:rPr>
                            <a:t>fJ</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Peak EPC (</a:t>
                          </a:r>
                          <a:r>
                            <a:rPr lang="en-US" sz="1600" b="1" u="none" strike="noStrike" dirty="0" err="1" smtClean="0">
                              <a:effectLst/>
                              <a:latin typeface="Calibri" panose="020F0502020204030204" pitchFamily="34" charset="0"/>
                            </a:rPr>
                            <a:t>fJ</a:t>
                          </a:r>
                          <a:r>
                            <a:rPr lang="en-US" sz="1600" b="1" u="none" strike="noStrike" dirty="0">
                              <a:effectLst/>
                              <a:latin typeface="Calibri" panose="020F0502020204030204" pitchFamily="34" charset="0"/>
                            </a:rPr>
                            <a:t>)</a:t>
                          </a:r>
                          <a:endParaRPr lang="en-US" sz="16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321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413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3.12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133</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dirty="0">
                              <a:effectLst/>
                              <a:latin typeface="Calibri" panose="020F0502020204030204" pitchFamily="34" charset="0"/>
                            </a:rPr>
                            <a:t>1.15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2.95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121</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304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2.77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110</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1.05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386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249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2.59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96</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419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53</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83</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510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3.57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66</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666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1.78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49</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1002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0.92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38</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1780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4.85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0.42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0.56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8.63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28</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4522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1.39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1.18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4.45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6.27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20</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18910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0.252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0.1734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0.0786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0.7251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0.0529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4.76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13.71</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0.35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44163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0.1069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0.0555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0.0513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0.2433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0.0226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4.72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10.74</a:t>
                          </a:r>
                          <a:endParaRPr lang="en-US" sz="1400" b="1" i="0" u="none" strike="noStrike" dirty="0">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112700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0.0508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0.0334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0.0862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0.0089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5.72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9.71</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0.25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279360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0.0253</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0.0044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0.0209</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0.037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0.0036</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7.08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10.33</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0.2</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715480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0.0138</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0.0011</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0.0127</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0.0174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0.0014</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9.85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12.47</a:t>
                          </a:r>
                          <a:endParaRPr lang="en-US" sz="1400" b="1" i="0" u="none" strike="noStrike">
                            <a:solidFill>
                              <a:srgbClr val="000000"/>
                            </a:solidFill>
                            <a:effectLst/>
                            <a:latin typeface="Calibri" panose="020F0502020204030204" pitchFamily="34" charset="0"/>
                          </a:endParaRPr>
                        </a:p>
                      </a:txBody>
                      <a:tcPr marL="9525" marR="9525" marT="9525" marB="0" anchor="ctr"/>
                    </a:tc>
                  </a:tr>
                  <a:tr h="230419">
                    <a:tc>
                      <a:txBody>
                        <a:bodyPr/>
                        <a:lstStyle/>
                        <a:p>
                          <a:pPr algn="ctr" fontAlgn="ctr"/>
                          <a:r>
                            <a:rPr lang="en-US" sz="1400" b="1" u="none" strike="noStrike">
                              <a:effectLst/>
                              <a:latin typeface="Calibri" panose="020F0502020204030204" pitchFamily="34" charset="0"/>
                            </a:rPr>
                            <a:t>0.15</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a:effectLst/>
                              <a:latin typeface="Calibri" panose="020F0502020204030204" pitchFamily="34" charset="0"/>
                            </a:rPr>
                            <a:t>1852000</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0.0074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0.0002</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0.0072</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0.0086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0.0005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13.68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latin typeface="Calibri" panose="020F0502020204030204" pitchFamily="34" charset="0"/>
                            </a:rPr>
                            <a:t>15.86</a:t>
                          </a:r>
                          <a:endParaRPr lang="en-US" sz="14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mc:Fallback>
      </mc:AlternateContent>
    </p:spTree>
    <p:extLst>
      <p:ext uri="{BB962C8B-B14F-4D97-AF65-F5344CB8AC3E}">
        <p14:creationId xmlns:p14="http://schemas.microsoft.com/office/powerpoint/2010/main" val="346981971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dirty="0" smtClean="0">
                <a:latin typeface="Calibri" panose="020F0502020204030204" pitchFamily="34" charset="0"/>
              </a:rPr>
              <a:t>Processor Specifications</a:t>
            </a:r>
            <a:endParaRPr lang="en-US" sz="5400"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7"/>
              <p:cNvSpPr>
                <a:spLocks noGrp="1"/>
              </p:cNvSpPr>
              <p:nvPr>
                <p:ph sz="half" idx="1"/>
              </p:nvPr>
            </p:nvSpPr>
            <p:spPr>
              <a:xfrm>
                <a:off x="228600" y="1524000"/>
                <a:ext cx="8709660" cy="5029199"/>
              </a:xfrm>
              <a:ln>
                <a:noFill/>
              </a:ln>
            </p:spPr>
            <p:txBody>
              <a:bodyPr>
                <a:normAutofit fontScale="85000" lnSpcReduction="20000"/>
              </a:bodyPr>
              <a:lstStyle/>
              <a:p>
                <a:r>
                  <a:rPr lang="en-US" b="1" dirty="0" smtClean="0">
                    <a:latin typeface="Calibri" panose="020F0502020204030204" pitchFamily="34" charset="0"/>
                  </a:rPr>
                  <a:t>Processor Specifications:</a:t>
                </a:r>
              </a:p>
              <a:p>
                <a:pPr lvl="1"/>
                <a:r>
                  <a:rPr lang="en-US" sz="2600" b="1" dirty="0" smtClean="0">
                    <a:latin typeface="Calibri" panose="020F0502020204030204" pitchFamily="34" charset="0"/>
                  </a:rPr>
                  <a:t>Intel Sandy </a:t>
                </a:r>
                <a:r>
                  <a:rPr lang="en-US" sz="2600" b="1" dirty="0">
                    <a:latin typeface="Calibri" panose="020F0502020204030204" pitchFamily="34" charset="0"/>
                  </a:rPr>
                  <a:t>bridge 2500K</a:t>
                </a:r>
              </a:p>
              <a:p>
                <a:pPr lvl="2"/>
                <a:r>
                  <a:rPr lang="en-US" sz="2400" b="1" dirty="0">
                    <a:latin typeface="Calibri" panose="020F0502020204030204" pitchFamily="34" charset="0"/>
                  </a:rPr>
                  <a:t>Technology node - 32nm</a:t>
                </a:r>
              </a:p>
              <a:p>
                <a:pPr lvl="2"/>
                <a:r>
                  <a:rPr lang="en-US" sz="2400" b="1" dirty="0">
                    <a:latin typeface="Calibri" panose="020F0502020204030204" pitchFamily="34" charset="0"/>
                  </a:rPr>
                  <a:t>Voltage range – 1.2v to 1.5v</a:t>
                </a:r>
              </a:p>
              <a:p>
                <a:pPr lvl="2"/>
                <a:r>
                  <a:rPr lang="en-US" sz="2400" b="1" dirty="0" smtClean="0">
                    <a:latin typeface="Calibri" panose="020F0502020204030204" pitchFamily="34" charset="0"/>
                  </a:rPr>
                  <a:t>Overclock Speed (</a:t>
                </a:r>
                <a14:m>
                  <m:oMath xmlns:m="http://schemas.openxmlformats.org/officeDocument/2006/math">
                    <m:sSub>
                      <m:sSubPr>
                        <m:ctrlPr>
                          <a:rPr lang="en-US" sz="2400" b="1" i="1">
                            <a:latin typeface="Cambria Math" panose="02040503050406030204" pitchFamily="18" charset="0"/>
                          </a:rPr>
                        </m:ctrlPr>
                      </m:sSubPr>
                      <m:e>
                        <m:r>
                          <m:rPr>
                            <m:nor/>
                          </m:rPr>
                          <a:rPr lang="en-US" sz="2400" b="1" i="1" dirty="0">
                            <a:latin typeface="Calibri" panose="020F0502020204030204" pitchFamily="34" charset="0"/>
                          </a:rPr>
                          <m:t>ƒ</m:t>
                        </m:r>
                      </m:e>
                      <m:sub>
                        <m:r>
                          <a:rPr lang="en-US" sz="2400" b="1" i="1">
                            <a:latin typeface="Cambria Math" panose="02040503050406030204" pitchFamily="18" charset="0"/>
                          </a:rPr>
                          <m:t>𝟏</m:t>
                        </m:r>
                      </m:sub>
                    </m:sSub>
                  </m:oMath>
                </a14:m>
                <a:r>
                  <a:rPr lang="en-US" sz="2400" b="1" dirty="0">
                    <a:latin typeface="Calibri" panose="020F0502020204030204" pitchFamily="34" charset="0"/>
                  </a:rPr>
                  <a:t>)- </a:t>
                </a:r>
                <a:r>
                  <a:rPr lang="en-US" sz="2400" b="1" dirty="0" smtClean="0">
                    <a:latin typeface="Calibri" panose="020F0502020204030204" pitchFamily="34" charset="0"/>
                  </a:rPr>
                  <a:t>5.01GHz</a:t>
                </a:r>
              </a:p>
              <a:p>
                <a:pPr lvl="2"/>
                <a:r>
                  <a:rPr lang="en-US" sz="2400" b="1" dirty="0" smtClean="0">
                    <a:latin typeface="Calibri" panose="020F0502020204030204" pitchFamily="34" charset="0"/>
                  </a:rPr>
                  <a:t>Clock </a:t>
                </a:r>
                <a:r>
                  <a:rPr lang="en-US" sz="2400" b="1" dirty="0">
                    <a:latin typeface="Calibri" panose="020F0502020204030204" pitchFamily="34" charset="0"/>
                  </a:rPr>
                  <a:t>Speed (</a:t>
                </a:r>
                <a14:m>
                  <m:oMath xmlns:m="http://schemas.openxmlformats.org/officeDocument/2006/math">
                    <m:sSub>
                      <m:sSubPr>
                        <m:ctrlPr>
                          <a:rPr lang="en-US" sz="2400" b="1" i="1">
                            <a:latin typeface="Cambria Math" panose="02040503050406030204" pitchFamily="18" charset="0"/>
                          </a:rPr>
                        </m:ctrlPr>
                      </m:sSubPr>
                      <m:e>
                        <m:r>
                          <m:rPr>
                            <m:nor/>
                          </m:rPr>
                          <a:rPr lang="en-US" sz="2400" b="1" i="1" dirty="0">
                            <a:latin typeface="Calibri" panose="020F0502020204030204" pitchFamily="34" charset="0"/>
                          </a:rPr>
                          <m:t>ƒ</m:t>
                        </m:r>
                      </m:e>
                      <m:sub>
                        <m:r>
                          <a:rPr lang="en-US" sz="2400" b="1" i="1" dirty="0">
                            <a:latin typeface="Cambria Math" panose="02040503050406030204" pitchFamily="18" charset="0"/>
                          </a:rPr>
                          <m:t>𝟐</m:t>
                        </m:r>
                      </m:sub>
                    </m:sSub>
                  </m:oMath>
                </a14:m>
                <a:r>
                  <a:rPr lang="en-US" sz="2400" b="1" dirty="0">
                    <a:latin typeface="Calibri" panose="020F0502020204030204" pitchFamily="34" charset="0"/>
                  </a:rPr>
                  <a:t>)- </a:t>
                </a:r>
                <a:r>
                  <a:rPr lang="en-US" sz="2400" b="1" dirty="0" smtClean="0">
                    <a:latin typeface="Calibri" panose="020F0502020204030204" pitchFamily="34" charset="0"/>
                  </a:rPr>
                  <a:t>3.3GHz</a:t>
                </a:r>
              </a:p>
              <a:p>
                <a:pPr lvl="2"/>
                <a:r>
                  <a:rPr lang="en-US" sz="2400" b="1" dirty="0" smtClean="0">
                    <a:latin typeface="Calibri" panose="020F0502020204030204" pitchFamily="34" charset="0"/>
                  </a:rPr>
                  <a:t>Peak </a:t>
                </a:r>
                <a:r>
                  <a:rPr lang="en-US" sz="2400" b="1" dirty="0">
                    <a:latin typeface="Calibri" panose="020F0502020204030204" pitchFamily="34" charset="0"/>
                  </a:rPr>
                  <a:t>Power (</a:t>
                </a:r>
                <a14:m>
                  <m:oMath xmlns:m="http://schemas.openxmlformats.org/officeDocument/2006/math">
                    <m:sSub>
                      <m:sSubPr>
                        <m:ctrlPr>
                          <a:rPr lang="en-US" sz="2400" b="1" i="1">
                            <a:latin typeface="Cambria Math" panose="02040503050406030204" pitchFamily="18" charset="0"/>
                          </a:rPr>
                        </m:ctrlPr>
                      </m:sSubPr>
                      <m:e>
                        <m:r>
                          <a:rPr lang="en-US" sz="2400" b="1" i="1">
                            <a:latin typeface="Cambria Math" panose="02040503050406030204" pitchFamily="18" charset="0"/>
                          </a:rPr>
                          <m:t>𝑷</m:t>
                        </m:r>
                      </m:e>
                      <m:sub>
                        <m:r>
                          <a:rPr lang="en-US" sz="2400" b="1" i="1">
                            <a:latin typeface="Cambria Math" panose="02040503050406030204" pitchFamily="18" charset="0"/>
                          </a:rPr>
                          <m:t>𝟏</m:t>
                        </m:r>
                      </m:sub>
                    </m:sSub>
                  </m:oMath>
                </a14:m>
                <a:r>
                  <a:rPr lang="en-US" sz="2400" b="1" dirty="0">
                    <a:latin typeface="Calibri" panose="020F0502020204030204" pitchFamily="34" charset="0"/>
                  </a:rPr>
                  <a:t>)-125.6W </a:t>
                </a:r>
                <a:endParaRPr lang="en-US" sz="2400" b="1" dirty="0" smtClean="0">
                  <a:latin typeface="Calibri" panose="020F0502020204030204" pitchFamily="34" charset="0"/>
                </a:endParaRPr>
              </a:p>
              <a:p>
                <a:pPr lvl="2"/>
                <a:r>
                  <a:rPr lang="en-US" sz="2400" b="1" dirty="0" smtClean="0">
                    <a:latin typeface="Calibri" panose="020F0502020204030204" pitchFamily="34" charset="0"/>
                  </a:rPr>
                  <a:t>TDP (</a:t>
                </a:r>
                <a14:m>
                  <m:oMath xmlns:m="http://schemas.openxmlformats.org/officeDocument/2006/math">
                    <m:sSub>
                      <m:sSubPr>
                        <m:ctrlPr>
                          <a:rPr lang="en-US" sz="2400" b="1" i="1">
                            <a:latin typeface="Cambria Math" panose="02040503050406030204" pitchFamily="18" charset="0"/>
                          </a:rPr>
                        </m:ctrlPr>
                      </m:sSubPr>
                      <m:e>
                        <m:r>
                          <a:rPr lang="en-US" sz="2400" b="1" i="1">
                            <a:latin typeface="Cambria Math" panose="02040503050406030204" pitchFamily="18" charset="0"/>
                          </a:rPr>
                          <m:t>𝑷</m:t>
                        </m:r>
                      </m:e>
                      <m:sub>
                        <m:r>
                          <a:rPr lang="en-US" sz="2400" b="1" i="1">
                            <a:latin typeface="Cambria Math" panose="02040503050406030204" pitchFamily="18" charset="0"/>
                          </a:rPr>
                          <m:t>𝟐</m:t>
                        </m:r>
                      </m:sub>
                    </m:sSub>
                  </m:oMath>
                </a14:m>
                <a:r>
                  <a:rPr lang="en-US" sz="2400" b="1" dirty="0" smtClean="0">
                    <a:latin typeface="Calibri" panose="020F0502020204030204" pitchFamily="34" charset="0"/>
                  </a:rPr>
                  <a:t>)- 95W</a:t>
                </a:r>
              </a:p>
              <a:p>
                <a:pPr lvl="2"/>
                <a:endParaRPr lang="en-US" dirty="0">
                  <a:latin typeface="Calibri" panose="020F0502020204030204" pitchFamily="34" charset="0"/>
                </a:endParaRPr>
              </a:p>
              <a:p>
                <a:r>
                  <a:rPr lang="en-US" dirty="0" smtClean="0">
                    <a:latin typeface="Calibri" panose="020F0502020204030204" pitchFamily="34" charset="0"/>
                  </a:rPr>
                  <a:t>Assuming that voltage was not raised for overclock frequency, using the equations below we found the  static (36W) and dynamic power (59W) for the processor at the rated voltage 1.2 volts.</a:t>
                </a:r>
              </a:p>
              <a:p>
                <a:pPr marL="118872" indent="0">
                  <a:buNone/>
                </a:pPr>
                <a:endParaRPr lang="en-US" dirty="0" smtClean="0">
                  <a:ln>
                    <a:solidFill>
                      <a:schemeClr val="tx1"/>
                    </a:solidFill>
                  </a:ln>
                  <a:latin typeface="Calibri" panose="020F0502020204030204" pitchFamily="34" charset="0"/>
                </a:endParaRPr>
              </a:p>
              <a:p>
                <a:pPr marL="118872" indent="0">
                  <a:buNone/>
                </a:pPr>
                <a:r>
                  <a:rPr lang="en-US" b="1" dirty="0" smtClean="0">
                    <a:latin typeface="Calibri" panose="020F0502020204030204" pitchFamily="34" charset="0"/>
                  </a:rPr>
                  <a: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𝒔</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𝟏</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𝟐</m:t>
                            </m:r>
                          </m:sub>
                        </m:sSub>
                      </m:num>
                      <m:den>
                        <m:sSub>
                          <m:sSubPr>
                            <m:ctrlPr>
                              <a:rPr lang="en-US" b="1" i="1" smtClean="0">
                                <a:latin typeface="Cambria Math" panose="02040503050406030204" pitchFamily="18" charset="0"/>
                              </a:rPr>
                            </m:ctrlPr>
                          </m:sSubPr>
                          <m:e>
                            <m:r>
                              <a:rPr lang="en-US" b="1" i="1">
                                <a:latin typeface="Cambria Math" panose="02040503050406030204" pitchFamily="18" charset="0"/>
                              </a:rPr>
                              <m:t>𝒇</m:t>
                            </m:r>
                          </m:e>
                          <m:sub>
                            <m:r>
                              <a:rPr lang="en-US" b="1" i="1" smtClean="0">
                                <a:latin typeface="Cambria Math" panose="02040503050406030204" pitchFamily="18" charset="0"/>
                              </a:rPr>
                              <m:t>𝟏</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a:latin typeface="Cambria Math" panose="02040503050406030204" pitchFamily="18" charset="0"/>
                              </a:rPr>
                              <m:t>𝒇</m:t>
                            </m:r>
                          </m:e>
                          <m:sub>
                            <m:r>
                              <a:rPr lang="en-US" b="1" i="1" smtClean="0">
                                <a:latin typeface="Cambria Math" panose="02040503050406030204" pitchFamily="18" charset="0"/>
                              </a:rPr>
                              <m:t>𝟐</m:t>
                            </m:r>
                          </m:sub>
                        </m:sSub>
                      </m:den>
                    </m:f>
                    <m:r>
                      <a:rPr lang="en-US" b="1" i="1">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rPr>
                        </m:ctrlPr>
                      </m:sSubPr>
                      <m:e>
                        <m:r>
                          <m:rPr>
                            <m:nor/>
                          </m:rPr>
                          <a:rPr lang="en-US" b="1" i="1" dirty="0">
                            <a:latin typeface="Calibri" panose="020F0502020204030204" pitchFamily="34" charset="0"/>
                          </a:rPr>
                          <m:t>ƒ</m:t>
                        </m:r>
                      </m:e>
                      <m:sub>
                        <m:r>
                          <a:rPr lang="en-US" b="1" i="1" smtClean="0">
                            <a:latin typeface="Cambria Math" panose="02040503050406030204" pitchFamily="18" charset="0"/>
                          </a:rPr>
                          <m:t>𝟏</m:t>
                        </m:r>
                      </m:sub>
                    </m:sSub>
                  </m:oMath>
                </a14:m>
                <a:r>
                  <a:rPr lang="en-US" b="1" dirty="0" smtClean="0">
                    <a:latin typeface="Calibri" panose="020F0502020204030204" pitchFamily="34" charset="0"/>
                  </a:rPr>
                  <a:t>      	</a:t>
                </a:r>
                <a14:m>
                  <m:oMath xmlns:m="http://schemas.openxmlformats.org/officeDocument/2006/math">
                    <m:sSub>
                      <m:sSubPr>
                        <m:ctrlPr>
                          <a:rPr lang="en-US" b="1" i="1" dirty="0" smtClean="0">
                            <a:latin typeface="Cambria Math" panose="02040503050406030204" pitchFamily="18" charset="0"/>
                          </a:rPr>
                        </m:ctrlPr>
                      </m:sSubPr>
                      <m:e>
                        <m:r>
                          <a:rPr lang="en-US" b="1" i="1" dirty="0" smtClean="0">
                            <a:latin typeface="Cambria Math" panose="02040503050406030204" pitchFamily="18" charset="0"/>
                          </a:rPr>
                          <m:t>𝑷</m:t>
                        </m:r>
                      </m:e>
                      <m:sub>
                        <m:r>
                          <a:rPr lang="en-US" b="1" i="1" dirty="0" smtClean="0">
                            <a:latin typeface="Cambria Math" panose="02040503050406030204" pitchFamily="18" charset="0"/>
                          </a:rPr>
                          <m:t>𝒅</m:t>
                        </m:r>
                      </m:sub>
                    </m:sSub>
                    <m:r>
                      <a:rPr lang="en-US" b="1" i="1" dirty="0" smtClean="0">
                        <a:latin typeface="Cambria Math" panose="02040503050406030204" pitchFamily="18" charset="0"/>
                      </a:rPr>
                      <m:t>=</m:t>
                    </m:r>
                    <m:sSub>
                      <m:sSubPr>
                        <m:ctrlPr>
                          <a:rPr lang="en-US" b="1" i="1" dirty="0" smtClean="0">
                            <a:latin typeface="Cambria Math" panose="02040503050406030204" pitchFamily="18" charset="0"/>
                          </a:rPr>
                        </m:ctrlPr>
                      </m:sSubPr>
                      <m:e>
                        <m:r>
                          <a:rPr lang="en-US" b="1" i="1" dirty="0" smtClean="0">
                            <a:latin typeface="Cambria Math" panose="02040503050406030204" pitchFamily="18" charset="0"/>
                          </a:rPr>
                          <m:t>𝑬</m:t>
                        </m:r>
                      </m:e>
                      <m:sub>
                        <m:r>
                          <a:rPr lang="en-US" b="1" i="1" dirty="0" smtClean="0">
                            <a:latin typeface="Cambria Math" panose="02040503050406030204" pitchFamily="18" charset="0"/>
                          </a:rPr>
                          <m:t>𝒅</m:t>
                        </m:r>
                      </m:sub>
                    </m:sSub>
                    <m:r>
                      <a:rPr lang="en-US" b="1" i="1" dirty="0">
                        <a:latin typeface="Cambria Math" panose="02040503050406030204" pitchFamily="18" charset="0"/>
                        <a:ea typeface="Cambria Math" panose="02040503050406030204" pitchFamily="18" charset="0"/>
                      </a:rPr>
                      <m:t>×</m:t>
                    </m:r>
                    <m:sSub>
                      <m:sSubPr>
                        <m:ctrlPr>
                          <a:rPr lang="en-US" b="1" i="1" dirty="0" smtClean="0">
                            <a:latin typeface="Cambria Math" panose="02040503050406030204" pitchFamily="18" charset="0"/>
                          </a:rPr>
                        </m:ctrlPr>
                      </m:sSubPr>
                      <m:e>
                        <m:r>
                          <a:rPr lang="en-US" b="1" i="1" dirty="0" smtClean="0">
                            <a:latin typeface="Cambria Math" panose="02040503050406030204" pitchFamily="18" charset="0"/>
                          </a:rPr>
                          <m:t>𝒇</m:t>
                        </m:r>
                      </m:e>
                      <m:sub>
                        <m:r>
                          <a:rPr lang="en-US" b="1" i="1" dirty="0" smtClean="0">
                            <a:latin typeface="Cambria Math" panose="02040503050406030204" pitchFamily="18" charset="0"/>
                          </a:rPr>
                          <m:t>𝟏</m:t>
                        </m:r>
                      </m:sub>
                    </m:sSub>
                  </m:oMath>
                </a14:m>
                <a:endParaRPr lang="en-US" b="1" dirty="0" smtClean="0">
                  <a:latin typeface="Calibri" panose="020F0502020204030204" pitchFamily="34" charset="0"/>
                </a:endParaRPr>
              </a:p>
              <a:p>
                <a:endParaRPr lang="en-US" dirty="0">
                  <a:latin typeface="Calibri" panose="020F0502020204030204" pitchFamily="34" charset="0"/>
                </a:endParaRPr>
              </a:p>
              <a:p>
                <a:endParaRPr lang="en-US" dirty="0" smtClean="0">
                  <a:latin typeface="Calibri" panose="020F0502020204030204" pitchFamily="34" charset="0"/>
                </a:endParaRPr>
              </a:p>
              <a:p>
                <a:endParaRPr lang="en-US" dirty="0" smtClean="0"/>
              </a:p>
              <a:p>
                <a:pPr lvl="1"/>
                <a:endParaRPr lang="en-US" dirty="0"/>
              </a:p>
              <a:p>
                <a:endParaRPr lang="en-US" dirty="0" smtClean="0"/>
              </a:p>
            </p:txBody>
          </p:sp>
        </mc:Choice>
        <mc:Fallback xmlns="">
          <p:sp>
            <p:nvSpPr>
              <p:cNvPr id="8" name="Content Placeholder 7"/>
              <p:cNvSpPr>
                <a:spLocks noGrp="1" noRot="1" noChangeAspect="1" noMove="1" noResize="1" noEditPoints="1" noAdjustHandles="1" noChangeArrowheads="1" noChangeShapeType="1" noTextEdit="1"/>
              </p:cNvSpPr>
              <p:nvPr>
                <p:ph sz="half" idx="1"/>
              </p:nvPr>
            </p:nvSpPr>
            <p:spPr>
              <a:xfrm>
                <a:off x="228600" y="1524000"/>
                <a:ext cx="8709660" cy="5029199"/>
              </a:xfrm>
              <a:blipFill rotWithShape="0">
                <a:blip r:embed="rId3"/>
                <a:stretch>
                  <a:fillRect t="-1333"/>
                </a:stretch>
              </a:blipFill>
              <a:ln>
                <a:noFill/>
              </a:ln>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C87F313A-5F34-4AAB-ADBA-36CFA02058EA}" type="datetime4">
              <a:rPr lang="en-US" smtClean="0"/>
              <a:t>February 5, 2016</a:t>
            </a:fld>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14</a:t>
            </a:fld>
            <a:endParaRPr lang="en-US"/>
          </a:p>
        </p:txBody>
      </p:sp>
      <p:sp>
        <p:nvSpPr>
          <p:cNvPr id="9" name="Footer Placeholder 3"/>
          <p:cNvSpPr>
            <a:spLocks noGrp="1"/>
          </p:cNvSpPr>
          <p:nvPr>
            <p:ph type="ftr" sz="quarter" idx="11"/>
          </p:nvPr>
        </p:nvSpPr>
        <p:spPr>
          <a:xfrm>
            <a:off x="2640597" y="6476999"/>
            <a:ext cx="3760204" cy="274320"/>
          </a:xfrm>
        </p:spPr>
        <p:txBody>
          <a:bodyPr/>
          <a:lstStyle/>
          <a:p>
            <a:pPr algn="ctr"/>
            <a:r>
              <a:rPr lang="en-US" smtClean="0"/>
              <a:t>MTV 2015</a:t>
            </a:r>
            <a:endParaRPr lang="en-US" dirty="0"/>
          </a:p>
        </p:txBody>
      </p:sp>
    </p:spTree>
    <p:extLst>
      <p:ext uri="{BB962C8B-B14F-4D97-AF65-F5344CB8AC3E}">
        <p14:creationId xmlns:p14="http://schemas.microsoft.com/office/powerpoint/2010/main" val="50066417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Scaling Factors</a:t>
            </a:r>
            <a:endParaRPr lang="en-US" sz="5400"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127196" y="1448253"/>
                <a:ext cx="9016804" cy="5333999"/>
              </a:xfrm>
            </p:spPr>
            <p:txBody>
              <a:bodyPr>
                <a:normAutofit lnSpcReduction="10000"/>
              </a:bodyPr>
              <a:lstStyle/>
              <a:p>
                <a:r>
                  <a:rPr lang="en-US" sz="2400" b="1" dirty="0" smtClean="0">
                    <a:latin typeface="Calibri" panose="020F0502020204030204" pitchFamily="34" charset="0"/>
                  </a:rPr>
                  <a:t>All the scaling factors were found using processor’s specifications given at rated voltage 1.2v.</a:t>
                </a:r>
              </a:p>
              <a:p>
                <a:pPr>
                  <a:lnSpc>
                    <a:spcPct val="60000"/>
                  </a:lnSpc>
                </a:pPr>
                <a:endParaRPr lang="en-US" b="1" dirty="0" smtClean="0">
                  <a:latin typeface="Calibri" panose="020F0502020204030204" pitchFamily="34" charset="0"/>
                </a:endParaRPr>
              </a:p>
              <a:p>
                <a:pPr>
                  <a:lnSpc>
                    <a:spcPct val="60000"/>
                  </a:lnSpc>
                </a:pPr>
                <a:r>
                  <a:rPr lang="en-US" sz="2400" b="1" dirty="0" smtClean="0">
                    <a:latin typeface="Calibri" panose="020F0502020204030204" pitchFamily="34" charset="0"/>
                  </a:rPr>
                  <a:t>Scale factors for processor’s EPC:</a:t>
                </a:r>
              </a:p>
              <a:p>
                <a:pPr lvl="1">
                  <a:lnSpc>
                    <a:spcPct val="60000"/>
                  </a:lnSpc>
                </a:pPr>
                <a:endParaRPr lang="en-US" sz="1800" b="1" dirty="0" smtClean="0">
                  <a:latin typeface="Calibri" panose="020F0502020204030204" pitchFamily="34" charset="0"/>
                </a:endParaRPr>
              </a:p>
              <a:p>
                <a:pPr lvl="2">
                  <a:lnSpc>
                    <a:spcPct val="60000"/>
                  </a:lnSpc>
                </a:pPr>
                <a:r>
                  <a:rPr lang="en-US" b="1" dirty="0" smtClean="0">
                    <a:latin typeface="Calibri" panose="020F0502020204030204" pitchFamily="34" charset="0"/>
                  </a:rPr>
                  <a:t>EPC SCALE </a:t>
                </a:r>
                <a:r>
                  <a:rPr lang="en-US" b="1" dirty="0">
                    <a:latin typeface="Calibri" panose="020F0502020204030204" pitchFamily="34" charset="0"/>
                  </a:rPr>
                  <a:t>FACTOR</a:t>
                </a:r>
                <a:r>
                  <a:rPr lang="en-US" b="1" baseline="-25000" dirty="0">
                    <a:latin typeface="Calibri" panose="020F0502020204030204" pitchFamily="34" charset="0"/>
                  </a:rPr>
                  <a:t>TDP</a:t>
                </a:r>
                <a:r>
                  <a:rPr lang="en-US" b="1" dirty="0">
                    <a:latin typeface="Calibri" panose="020F0502020204030204" pitchFamily="34" charset="0"/>
                  </a:rPr>
                  <a:t> </a:t>
                </a:r>
                <a:r>
                  <a:rPr lang="en-US" b="1" dirty="0" smtClean="0">
                    <a:latin typeface="Calibri" panose="020F0502020204030204" pitchFamily="34" charset="0"/>
                  </a:rPr>
                  <a:t>=   </a:t>
                </a:r>
                <a14:m>
                  <m:oMath xmlns:m="http://schemas.openxmlformats.org/officeDocument/2006/math">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𝑬𝑷𝑪</m:t>
                            </m:r>
                          </m:e>
                          <m:sub>
                            <m:r>
                              <a:rPr lang="en-US" b="1" i="1">
                                <a:latin typeface="Cambria Math" panose="02040503050406030204" pitchFamily="18" charset="0"/>
                              </a:rPr>
                              <m:t>𝑻𝑫𝑷</m:t>
                            </m:r>
                          </m:sub>
                        </m:sSub>
                        <m:r>
                          <a:rPr lang="en-US" b="1" i="1">
                            <a:latin typeface="Cambria Math" panose="02040503050406030204" pitchFamily="18" charset="0"/>
                          </a:rPr>
                          <m:t> </m:t>
                        </m:r>
                        <m:r>
                          <a:rPr lang="en-US" b="1" i="1">
                            <a:latin typeface="Cambria Math" panose="02040503050406030204" pitchFamily="18" charset="0"/>
                          </a:rPr>
                          <m:t>𝑷𝒓𝒐𝒄𝒆𝒔𝒔𝒐𝒓</m:t>
                        </m:r>
                      </m:num>
                      <m:den>
                        <m:sSub>
                          <m:sSubPr>
                            <m:ctrlPr>
                              <a:rPr lang="en-US" b="1" i="1">
                                <a:latin typeface="Cambria Math" panose="02040503050406030204" pitchFamily="18" charset="0"/>
                              </a:rPr>
                            </m:ctrlPr>
                          </m:sSubPr>
                          <m:e>
                            <m:r>
                              <a:rPr lang="en-US" b="1" i="1">
                                <a:latin typeface="Cambria Math" panose="02040503050406030204" pitchFamily="18" charset="0"/>
                              </a:rPr>
                              <m:t>𝑬𝑷𝑪</m:t>
                            </m:r>
                          </m:e>
                          <m:sub>
                            <m:r>
                              <a:rPr lang="en-US" b="1" i="1">
                                <a:latin typeface="Cambria Math" panose="02040503050406030204" pitchFamily="18" charset="0"/>
                              </a:rPr>
                              <m:t>𝑻𝑫𝑷</m:t>
                            </m:r>
                            <m:r>
                              <a:rPr lang="en-US" b="1" i="1">
                                <a:latin typeface="Cambria Math" panose="02040503050406030204" pitchFamily="18" charset="0"/>
                              </a:rPr>
                              <m:t> </m:t>
                            </m:r>
                            <m:r>
                              <a:rPr lang="en-US" b="1" i="1">
                                <a:latin typeface="Cambria Math" panose="02040503050406030204" pitchFamily="18" charset="0"/>
                              </a:rPr>
                              <m:t>𝑨𝒅𝒅𝒆𝒓</m:t>
                            </m:r>
                          </m:sub>
                        </m:sSub>
                      </m:den>
                    </m:f>
                  </m:oMath>
                </a14:m>
                <a:endParaRPr lang="en-US" b="1" dirty="0" smtClean="0">
                  <a:latin typeface="Calibri" panose="020F0502020204030204" pitchFamily="34" charset="0"/>
                </a:endParaRPr>
              </a:p>
              <a:p>
                <a:pPr lvl="2">
                  <a:lnSpc>
                    <a:spcPct val="60000"/>
                  </a:lnSpc>
                </a:pPr>
                <a:endParaRPr lang="en-US" b="1" dirty="0" smtClean="0">
                  <a:latin typeface="Calibri" panose="020F0502020204030204" pitchFamily="34" charset="0"/>
                </a:endParaRPr>
              </a:p>
              <a:p>
                <a:pPr marL="457200" lvl="1" indent="0">
                  <a:lnSpc>
                    <a:spcPct val="60000"/>
                  </a:lnSpc>
                  <a:buNone/>
                </a:pPr>
                <a:endParaRPr lang="en-US" sz="2000" b="1" dirty="0" smtClean="0">
                  <a:latin typeface="Calibri" panose="020F0502020204030204" pitchFamily="34" charset="0"/>
                </a:endParaRPr>
              </a:p>
              <a:p>
                <a:pPr lvl="2">
                  <a:lnSpc>
                    <a:spcPct val="60000"/>
                  </a:lnSpc>
                </a:pPr>
                <a:r>
                  <a:rPr lang="en-US" b="1" dirty="0" smtClean="0">
                    <a:latin typeface="Calibri" panose="020F0502020204030204" pitchFamily="34" charset="0"/>
                  </a:rPr>
                  <a:t>EPC SCALE </a:t>
                </a:r>
                <a:r>
                  <a:rPr lang="en-US" b="1" dirty="0">
                    <a:latin typeface="Calibri" panose="020F0502020204030204" pitchFamily="34" charset="0"/>
                  </a:rPr>
                  <a:t>FACTOR</a:t>
                </a:r>
                <a:r>
                  <a:rPr lang="en-US" b="1" baseline="-25000" dirty="0">
                    <a:latin typeface="Calibri" panose="020F0502020204030204" pitchFamily="34" charset="0"/>
                  </a:rPr>
                  <a:t>PEAK</a:t>
                </a:r>
                <a:r>
                  <a:rPr lang="en-US" b="1" dirty="0">
                    <a:latin typeface="Calibri" panose="020F0502020204030204" pitchFamily="34" charset="0"/>
                  </a:rPr>
                  <a:t> = </a:t>
                </a:r>
                <a14:m>
                  <m:oMath xmlns:m="http://schemas.openxmlformats.org/officeDocument/2006/math">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𝑬𝑷𝑪</m:t>
                            </m:r>
                          </m:e>
                          <m:sub>
                            <m:r>
                              <a:rPr lang="en-US" b="1" i="1">
                                <a:latin typeface="Cambria Math" panose="02040503050406030204" pitchFamily="18" charset="0"/>
                              </a:rPr>
                              <m:t>𝑷𝒆𝒂𝒌</m:t>
                            </m:r>
                          </m:sub>
                        </m:sSub>
                        <m:r>
                          <a:rPr lang="en-US" b="1" i="1">
                            <a:latin typeface="Cambria Math" panose="02040503050406030204" pitchFamily="18" charset="0"/>
                          </a:rPr>
                          <m:t> </m:t>
                        </m:r>
                        <m:r>
                          <a:rPr lang="en-US" b="1" i="1">
                            <a:latin typeface="Cambria Math" panose="02040503050406030204" pitchFamily="18" charset="0"/>
                          </a:rPr>
                          <m:t>𝑷𝒓𝒐𝒄𝒆𝒔𝒔𝒐𝒓</m:t>
                        </m:r>
                      </m:num>
                      <m:den>
                        <m:sSub>
                          <m:sSubPr>
                            <m:ctrlPr>
                              <a:rPr lang="en-US" b="1" i="1">
                                <a:latin typeface="Cambria Math" panose="02040503050406030204" pitchFamily="18" charset="0"/>
                              </a:rPr>
                            </m:ctrlPr>
                          </m:sSubPr>
                          <m:e>
                            <m:r>
                              <a:rPr lang="en-US" b="1" i="1">
                                <a:latin typeface="Cambria Math" panose="02040503050406030204" pitchFamily="18" charset="0"/>
                              </a:rPr>
                              <m:t>𝑬𝑷𝑪</m:t>
                            </m:r>
                          </m:e>
                          <m:sub>
                            <m:r>
                              <a:rPr lang="en-US" b="1" i="1">
                                <a:latin typeface="Cambria Math" panose="02040503050406030204" pitchFamily="18" charset="0"/>
                              </a:rPr>
                              <m:t>𝑷𝒆𝒂𝒌</m:t>
                            </m:r>
                            <m:r>
                              <a:rPr lang="en-US" b="1" i="1">
                                <a:latin typeface="Cambria Math" panose="02040503050406030204" pitchFamily="18" charset="0"/>
                              </a:rPr>
                              <m:t> </m:t>
                            </m:r>
                            <m:r>
                              <a:rPr lang="en-US" b="1" i="1">
                                <a:latin typeface="Cambria Math" panose="02040503050406030204" pitchFamily="18" charset="0"/>
                              </a:rPr>
                              <m:t>𝑨𝒅𝒅𝒆𝒓</m:t>
                            </m:r>
                          </m:sub>
                        </m:sSub>
                      </m:den>
                    </m:f>
                  </m:oMath>
                </a14:m>
                <a:endParaRPr lang="en-US" sz="1800" b="1" dirty="0" smtClean="0">
                  <a:latin typeface="Calibri" panose="020F0502020204030204" pitchFamily="34" charset="0"/>
                </a:endParaRPr>
              </a:p>
              <a:p>
                <a:pPr lvl="2"/>
                <a:endParaRPr lang="en-US" sz="1800" b="1" dirty="0" smtClean="0">
                  <a:latin typeface="Calibri" panose="020F0502020204030204" pitchFamily="34" charset="0"/>
                </a:endParaRPr>
              </a:p>
              <a:p>
                <a:r>
                  <a:rPr lang="en-US" sz="2400" b="1" dirty="0" smtClean="0">
                    <a:latin typeface="Calibri" panose="020F0502020204030204" pitchFamily="34" charset="0"/>
                  </a:rPr>
                  <a:t>Scale factors </a:t>
                </a:r>
                <a:r>
                  <a:rPr lang="en-US" sz="2400" b="1" dirty="0">
                    <a:latin typeface="Calibri" panose="020F0502020204030204" pitchFamily="34" charset="0"/>
                  </a:rPr>
                  <a:t>for processor’s  frequency</a:t>
                </a:r>
                <a:r>
                  <a:rPr lang="en-US" sz="2400" b="1" dirty="0" smtClean="0">
                    <a:latin typeface="Calibri" panose="020F0502020204030204" pitchFamily="34" charset="0"/>
                  </a:rPr>
                  <a:t>:</a:t>
                </a:r>
              </a:p>
              <a:p>
                <a:pPr lvl="1">
                  <a:lnSpc>
                    <a:spcPct val="60000"/>
                  </a:lnSpc>
                </a:pPr>
                <a:endParaRPr lang="en-US" sz="2800" b="1" dirty="0">
                  <a:latin typeface="Calibri" panose="020F0502020204030204" pitchFamily="34" charset="0"/>
                </a:endParaRPr>
              </a:p>
              <a:p>
                <a:pPr lvl="1">
                  <a:lnSpc>
                    <a:spcPct val="60000"/>
                  </a:lnSpc>
                </a:pPr>
                <a:r>
                  <a:rPr lang="en-US" sz="2000" b="1" dirty="0" smtClean="0">
                    <a:latin typeface="Calibri" panose="020F0502020204030204" pitchFamily="34" charset="0"/>
                  </a:rPr>
                  <a:t>Structural </a:t>
                </a:r>
                <a:r>
                  <a:rPr lang="en-US" sz="2000" b="1" dirty="0">
                    <a:latin typeface="Calibri" panose="020F0502020204030204" pitchFamily="34" charset="0"/>
                  </a:rPr>
                  <a:t>Constrained </a:t>
                </a:r>
                <a:r>
                  <a:rPr lang="en-US" sz="2000" b="1" dirty="0" smtClean="0">
                    <a:latin typeface="Calibri" panose="020F0502020204030204" pitchFamily="34" charset="0"/>
                  </a:rPr>
                  <a:t>Frequency: </a:t>
                </a:r>
                <a14:m>
                  <m:oMath xmlns:m="http://schemas.openxmlformats.org/officeDocument/2006/math">
                    <m:r>
                      <m:rPr>
                        <m:nor/>
                      </m:rPr>
                      <a:rPr lang="en-US" sz="2000" b="1" dirty="0">
                        <a:latin typeface="Calibri" panose="020F0502020204030204" pitchFamily="34" charset="0"/>
                      </a:rPr>
                      <m:t>ω</m:t>
                    </m:r>
                    <m:r>
                      <a:rPr lang="en-US" sz="2000" b="1" i="0" smtClean="0">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𝑷𝒓𝒐𝒄𝒆𝒔𝒔𝒐</m:t>
                        </m:r>
                        <m:sSup>
                          <m:sSupPr>
                            <m:ctrlPr>
                              <a:rPr lang="en-US" sz="2000" b="1" i="1">
                                <a:latin typeface="Cambria Math" panose="02040503050406030204" pitchFamily="18" charset="0"/>
                              </a:rPr>
                            </m:ctrlPr>
                          </m:sSupPr>
                          <m:e>
                            <m:r>
                              <a:rPr lang="en-US" sz="2000" b="1" i="1">
                                <a:latin typeface="Cambria Math" panose="02040503050406030204" pitchFamily="18" charset="0"/>
                              </a:rPr>
                              <m:t>𝒓</m:t>
                            </m:r>
                          </m:e>
                          <m:sup>
                            <m:r>
                              <a:rPr lang="en-US" sz="2000" b="1" i="1">
                                <a:latin typeface="Cambria Math" panose="02040503050406030204" pitchFamily="18" charset="0"/>
                              </a:rPr>
                              <m:t>′</m:t>
                            </m:r>
                          </m:sup>
                        </m:sSup>
                        <m:r>
                          <a:rPr lang="en-US" sz="2000" b="1" i="1">
                            <a:latin typeface="Cambria Math" panose="02040503050406030204" pitchFamily="18" charset="0"/>
                          </a:rPr>
                          <m:t>𝒔</m:t>
                        </m:r>
                        <m:r>
                          <a:rPr lang="en-US" sz="2000" b="1" i="1">
                            <a:latin typeface="Cambria Math" panose="02040503050406030204" pitchFamily="18" charset="0"/>
                          </a:rPr>
                          <m:t> </m:t>
                        </m:r>
                        <m:r>
                          <a:rPr lang="en-US" sz="2000" b="1" i="1">
                            <a:latin typeface="Cambria Math" panose="02040503050406030204" pitchFamily="18" charset="0"/>
                          </a:rPr>
                          <m:t>𝑭𝒓𝒆𝒒𝒖𝒆𝒏𝒄𝒚</m:t>
                        </m:r>
                      </m:num>
                      <m:den>
                        <m:r>
                          <a:rPr lang="en-US" sz="2000" b="1" i="1">
                            <a:latin typeface="Cambria Math" panose="02040503050406030204" pitchFamily="18" charset="0"/>
                          </a:rPr>
                          <m:t>𝑨𝒅𝒅𝒆</m:t>
                        </m:r>
                        <m:sSup>
                          <m:sSupPr>
                            <m:ctrlPr>
                              <a:rPr lang="en-US" sz="2000" b="1" i="1">
                                <a:latin typeface="Cambria Math" panose="02040503050406030204" pitchFamily="18" charset="0"/>
                              </a:rPr>
                            </m:ctrlPr>
                          </m:sSupPr>
                          <m:e>
                            <m:r>
                              <a:rPr lang="en-US" sz="2000" b="1" i="1">
                                <a:latin typeface="Cambria Math" panose="02040503050406030204" pitchFamily="18" charset="0"/>
                              </a:rPr>
                              <m:t>𝒓</m:t>
                            </m:r>
                          </m:e>
                          <m:sup>
                            <m:r>
                              <a:rPr lang="en-US" sz="2000" b="1" i="1">
                                <a:latin typeface="Cambria Math" panose="02040503050406030204" pitchFamily="18" charset="0"/>
                              </a:rPr>
                              <m:t>′</m:t>
                            </m:r>
                          </m:sup>
                        </m:sSup>
                        <m:r>
                          <a:rPr lang="en-US" sz="2000" b="1" i="1">
                            <a:latin typeface="Cambria Math" panose="02040503050406030204" pitchFamily="18" charset="0"/>
                          </a:rPr>
                          <m:t>𝒔</m:t>
                        </m:r>
                        <m:r>
                          <a:rPr lang="en-US" sz="2000" b="1" i="1">
                            <a:latin typeface="Cambria Math" panose="02040503050406030204" pitchFamily="18" charset="0"/>
                          </a:rPr>
                          <m:t> </m:t>
                        </m:r>
                        <m:r>
                          <a:rPr lang="en-US" sz="2000" b="1" i="1">
                            <a:latin typeface="Cambria Math" panose="02040503050406030204" pitchFamily="18" charset="0"/>
                          </a:rPr>
                          <m:t>𝑭𝒓𝒆𝒒𝒖𝒆𝒏𝒄𝒚</m:t>
                        </m:r>
                        <m:r>
                          <a:rPr lang="en-US" sz="2000" b="1" i="1">
                            <a:latin typeface="Cambria Math" panose="02040503050406030204" pitchFamily="18" charset="0"/>
                          </a:rPr>
                          <m:t> </m:t>
                        </m:r>
                      </m:den>
                    </m:f>
                  </m:oMath>
                </a14:m>
                <a:endParaRPr lang="en-US" sz="2000" b="1" dirty="0" smtClean="0">
                  <a:latin typeface="Calibri" panose="020F0502020204030204" pitchFamily="34" charset="0"/>
                </a:endParaRPr>
              </a:p>
              <a:p>
                <a:pPr lvl="1">
                  <a:lnSpc>
                    <a:spcPct val="60000"/>
                  </a:lnSpc>
                </a:pPr>
                <a:endParaRPr lang="en-US" sz="2800" b="1" dirty="0">
                  <a:latin typeface="Calibri" panose="020F0502020204030204" pitchFamily="34" charset="0"/>
                </a:endParaRPr>
              </a:p>
              <a:p>
                <a:pPr lvl="1">
                  <a:lnSpc>
                    <a:spcPct val="60000"/>
                  </a:lnSpc>
                </a:pPr>
                <a:r>
                  <a:rPr lang="en-US" sz="2000" b="1" dirty="0">
                    <a:latin typeface="Calibri" panose="020F0502020204030204" pitchFamily="34" charset="0"/>
                  </a:rPr>
                  <a:t>Power Constrained  </a:t>
                </a:r>
                <a:r>
                  <a:rPr lang="en-US" sz="2000" b="1" dirty="0" smtClean="0">
                    <a:latin typeface="Calibri" panose="020F0502020204030204" pitchFamily="34" charset="0"/>
                  </a:rPr>
                  <a:t>Frequency (</a:t>
                </a:r>
                <a:r>
                  <a:rPr lang="en-US" sz="2000" b="1" dirty="0">
                    <a:latin typeface="Calibri" panose="020F0502020204030204" pitchFamily="34" charset="0"/>
                  </a:rPr>
                  <a:t>a and b):</a:t>
                </a:r>
              </a:p>
              <a:p>
                <a:pPr lvl="2"/>
                <a14:m>
                  <m:oMath xmlns:m="http://schemas.openxmlformats.org/officeDocument/2006/math">
                    <m:r>
                      <a:rPr lang="en-US" b="1" i="1">
                        <a:latin typeface="Cambria Math" panose="02040503050406030204" pitchFamily="18" charset="0"/>
                      </a:rPr>
                      <m:t>𝒂</m:t>
                    </m:r>
                    <m:r>
                      <a:rPr lang="en-US" b="1" i="1">
                        <a:latin typeface="Cambria Math" panose="02040503050406030204" pitchFamily="18" charset="0"/>
                      </a:rPr>
                      <m:t>=</m:t>
                    </m:r>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𝑺𝒕𝒂𝒕𝒊𝒄</m:t>
                            </m:r>
                            <m:r>
                              <a:rPr lang="en-US" b="1" i="1">
                                <a:latin typeface="Cambria Math" panose="02040503050406030204" pitchFamily="18" charset="0"/>
                              </a:rPr>
                              <m:t> </m:t>
                            </m:r>
                          </m:sub>
                        </m:sSub>
                        <m:r>
                          <a:rPr lang="en-US" b="1" i="1">
                            <a:latin typeface="Cambria Math" panose="02040503050406030204" pitchFamily="18" charset="0"/>
                          </a:rPr>
                          <m:t>𝑷𝒓𝒐𝒄𝒆𝒔𝒔𝒐</m:t>
                        </m:r>
                        <m:sSup>
                          <m:sSupPr>
                            <m:ctrlPr>
                              <a:rPr lang="en-US" b="1" i="1">
                                <a:latin typeface="Cambria Math" panose="02040503050406030204" pitchFamily="18" charset="0"/>
                              </a:rPr>
                            </m:ctrlPr>
                          </m:sSupPr>
                          <m:e>
                            <m:r>
                              <a:rPr lang="en-US" b="1" i="1">
                                <a:latin typeface="Cambria Math" panose="02040503050406030204" pitchFamily="18" charset="0"/>
                              </a:rPr>
                              <m:t>𝒓</m:t>
                            </m:r>
                          </m:e>
                          <m:sup>
                            <m:r>
                              <a:rPr lang="en-US" b="1" i="1">
                                <a:latin typeface="Cambria Math" panose="02040503050406030204" pitchFamily="18" charset="0"/>
                              </a:rPr>
                              <m:t>′</m:t>
                            </m:r>
                          </m:sup>
                        </m:sSup>
                        <m:r>
                          <a:rPr lang="en-US" b="1" i="1">
                            <a:latin typeface="Cambria Math" panose="02040503050406030204" pitchFamily="18" charset="0"/>
                          </a:rPr>
                          <m:t>𝒔</m:t>
                        </m:r>
                      </m:num>
                      <m:den>
                        <m:sSub>
                          <m:sSubPr>
                            <m:ctrlPr>
                              <a:rPr lang="en-US"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𝒔𝒕𝒂𝒕𝒊𝒄</m:t>
                            </m:r>
                            <m:r>
                              <a:rPr lang="en-US" b="1" i="1">
                                <a:latin typeface="Cambria Math" panose="02040503050406030204" pitchFamily="18" charset="0"/>
                              </a:rPr>
                              <m:t> </m:t>
                            </m:r>
                          </m:sub>
                        </m:sSub>
                        <m:r>
                          <a:rPr lang="en-US" b="1" i="1">
                            <a:latin typeface="Cambria Math" panose="02040503050406030204" pitchFamily="18" charset="0"/>
                          </a:rPr>
                          <m:t>𝑨𝒅𝒅𝒆𝒓</m:t>
                        </m:r>
                      </m:den>
                    </m:f>
                  </m:oMath>
                </a14:m>
                <a:r>
                  <a:rPr lang="en-US" b="1" dirty="0">
                    <a:latin typeface="Calibri" panose="020F0502020204030204" pitchFamily="34" charset="0"/>
                  </a:rPr>
                  <a:t>		</a:t>
                </a:r>
                <a14:m>
                  <m:oMath xmlns:m="http://schemas.openxmlformats.org/officeDocument/2006/math">
                    <m:r>
                      <a:rPr lang="en-US" b="1" i="1">
                        <a:latin typeface="Cambria Math" panose="02040503050406030204" pitchFamily="18" charset="0"/>
                      </a:rPr>
                      <m:t>𝒃</m:t>
                    </m:r>
                    <m:r>
                      <a:rPr lang="en-US" b="1" i="1">
                        <a:latin typeface="Cambria Math" panose="02040503050406030204" pitchFamily="18" charset="0"/>
                      </a:rPr>
                      <m:t>=</m:t>
                    </m:r>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𝒅𝒚𝒏𝒂𝒎𝒊𝒄</m:t>
                            </m:r>
                            <m:r>
                              <a:rPr lang="en-US" b="1" i="1">
                                <a:latin typeface="Cambria Math" panose="02040503050406030204" pitchFamily="18" charset="0"/>
                              </a:rPr>
                              <m:t> </m:t>
                            </m:r>
                          </m:sub>
                        </m:sSub>
                        <m:r>
                          <a:rPr lang="en-US" b="1" i="1">
                            <a:latin typeface="Cambria Math" panose="02040503050406030204" pitchFamily="18" charset="0"/>
                          </a:rPr>
                          <m:t>𝑷𝒓𝒐𝒄𝒆𝒔𝒔𝒐</m:t>
                        </m:r>
                        <m:sSup>
                          <m:sSupPr>
                            <m:ctrlPr>
                              <a:rPr lang="en-US" b="1" i="1">
                                <a:latin typeface="Cambria Math" panose="02040503050406030204" pitchFamily="18" charset="0"/>
                              </a:rPr>
                            </m:ctrlPr>
                          </m:sSupPr>
                          <m:e>
                            <m:r>
                              <a:rPr lang="en-US" b="1" i="1">
                                <a:latin typeface="Cambria Math" panose="02040503050406030204" pitchFamily="18" charset="0"/>
                              </a:rPr>
                              <m:t>𝒓</m:t>
                            </m:r>
                          </m:e>
                          <m:sup>
                            <m:r>
                              <a:rPr lang="en-US" b="1" i="1">
                                <a:latin typeface="Cambria Math" panose="02040503050406030204" pitchFamily="18" charset="0"/>
                              </a:rPr>
                              <m:t>′</m:t>
                            </m:r>
                          </m:sup>
                        </m:sSup>
                        <m:r>
                          <a:rPr lang="en-US" b="1" i="1">
                            <a:latin typeface="Cambria Math" panose="02040503050406030204" pitchFamily="18" charset="0"/>
                          </a:rPr>
                          <m:t>𝒔</m:t>
                        </m:r>
                        <m:r>
                          <a:rPr lang="en-US" b="1" i="1">
                            <a:latin typeface="Cambria Math" panose="02040503050406030204" pitchFamily="18" charset="0"/>
                          </a:rPr>
                          <m:t>  ×</m:t>
                        </m:r>
                        <m:sSub>
                          <m:sSubPr>
                            <m:ctrlPr>
                              <a:rPr lang="en-US" b="1" i="1">
                                <a:latin typeface="Cambria Math" panose="02040503050406030204" pitchFamily="18" charset="0"/>
                              </a:rPr>
                            </m:ctrlPr>
                          </m:sSubPr>
                          <m:e>
                            <m:r>
                              <a:rPr lang="en-US" b="1" i="1">
                                <a:latin typeface="Cambria Math" panose="02040503050406030204" pitchFamily="18" charset="0"/>
                              </a:rPr>
                              <m:t>  </m:t>
                            </m:r>
                            <m:r>
                              <a:rPr lang="en-US" b="1" i="1">
                                <a:latin typeface="Cambria Math" panose="02040503050406030204" pitchFamily="18" charset="0"/>
                              </a:rPr>
                              <m:t>𝒇</m:t>
                            </m:r>
                          </m:e>
                          <m:sub>
                            <m:r>
                              <a:rPr lang="en-US" b="1" i="1">
                                <a:latin typeface="Cambria Math" panose="02040503050406030204" pitchFamily="18" charset="0"/>
                              </a:rPr>
                              <m:t>𝑨𝒅𝒅𝒆𝒓</m:t>
                            </m:r>
                          </m:sub>
                        </m:sSub>
                      </m:num>
                      <m:den>
                        <m:sSub>
                          <m:sSubPr>
                            <m:ctrlPr>
                              <a:rPr lang="en-US"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𝒅𝒚𝒏𝒂𝒎𝒊𝒄</m:t>
                            </m:r>
                          </m:sub>
                        </m:sSub>
                        <m:r>
                          <a:rPr lang="en-US" b="1" i="1">
                            <a:latin typeface="Cambria Math" panose="02040503050406030204" pitchFamily="18" charset="0"/>
                          </a:rPr>
                          <m:t>𝑨𝒅𝒅𝒆𝒓</m:t>
                        </m:r>
                        <m:r>
                          <a:rPr lang="en-US" b="1" i="1">
                            <a:latin typeface="Cambria Math" panose="02040503050406030204" pitchFamily="18" charset="0"/>
                          </a:rPr>
                          <m:t> ×</m:t>
                        </m:r>
                        <m:sSub>
                          <m:sSubPr>
                            <m:ctrlPr>
                              <a:rPr lang="en-US" b="1" i="1">
                                <a:latin typeface="Cambria Math" panose="02040503050406030204" pitchFamily="18" charset="0"/>
                              </a:rPr>
                            </m:ctrlPr>
                          </m:sSubPr>
                          <m:e>
                            <m:r>
                              <a:rPr lang="en-US" b="1" i="1">
                                <a:latin typeface="Cambria Math" panose="02040503050406030204" pitchFamily="18" charset="0"/>
                              </a:rPr>
                              <m:t> </m:t>
                            </m:r>
                            <m:r>
                              <a:rPr lang="en-US" b="1" i="1">
                                <a:latin typeface="Cambria Math" panose="02040503050406030204" pitchFamily="18" charset="0"/>
                              </a:rPr>
                              <m:t>𝒇</m:t>
                            </m:r>
                          </m:e>
                          <m:sub>
                            <m:r>
                              <a:rPr lang="en-US" b="1" i="1">
                                <a:latin typeface="Cambria Math" panose="02040503050406030204" pitchFamily="18" charset="0"/>
                              </a:rPr>
                              <m:t>𝑷𝒓𝒐𝒄𝒆𝒔𝒔𝒐𝒓</m:t>
                            </m:r>
                          </m:sub>
                        </m:sSub>
                      </m:den>
                    </m:f>
                  </m:oMath>
                </a14:m>
                <a:endParaRPr lang="en-US" sz="1800" b="1" dirty="0" smtClean="0">
                  <a:latin typeface="Calibri" panose="020F0502020204030204" pitchFamily="34" charset="0"/>
                </a:endParaRPr>
              </a:p>
              <a:p>
                <a:pPr lvl="2"/>
                <a:endParaRPr lang="en-US" sz="1800" b="1" dirty="0"/>
              </a:p>
              <a:p>
                <a:pPr marL="457200" lvl="1"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127196" y="1448253"/>
                <a:ext cx="9016804" cy="5333999"/>
              </a:xfrm>
              <a:blipFill rotWithShape="0">
                <a:blip r:embed="rId3"/>
                <a:stretch>
                  <a:fillRect t="-800"/>
                </a:stretch>
              </a:blipFill>
            </p:spPr>
            <p:txBody>
              <a:bodyPr/>
              <a:lstStyle/>
              <a:p>
                <a:r>
                  <a:rPr lang="en-US">
                    <a:noFill/>
                  </a:rPr>
                  <a:t> </a:t>
                </a:r>
              </a:p>
            </p:txBody>
          </p:sp>
        </mc:Fallback>
      </mc:AlternateContent>
      <p:sp>
        <p:nvSpPr>
          <p:cNvPr id="5" name="Date Placeholder 4"/>
          <p:cNvSpPr>
            <a:spLocks noGrp="1"/>
          </p:cNvSpPr>
          <p:nvPr>
            <p:ph type="dt" sz="half" idx="10"/>
          </p:nvPr>
        </p:nvSpPr>
        <p:spPr>
          <a:xfrm>
            <a:off x="301256" y="6476999"/>
            <a:ext cx="2133600" cy="274320"/>
          </a:xfrm>
        </p:spPr>
        <p:txBody>
          <a:bodyPr/>
          <a:lstStyle/>
          <a:p>
            <a:fld id="{31E338FA-202D-4A36-B0F3-DBA68B51AF1B}" type="datetime4">
              <a:rPr lang="en-US" smtClean="0"/>
              <a:t>February 5, 2016</a:t>
            </a:fld>
            <a:endParaRPr lang="en-US" dirty="0"/>
          </a:p>
        </p:txBody>
      </p:sp>
      <p:sp>
        <p:nvSpPr>
          <p:cNvPr id="6" name="Footer Placeholder 5"/>
          <p:cNvSpPr>
            <a:spLocks noGrp="1"/>
          </p:cNvSpPr>
          <p:nvPr>
            <p:ph type="ftr" sz="quarter" idx="11"/>
          </p:nvPr>
        </p:nvSpPr>
        <p:spPr>
          <a:xfrm>
            <a:off x="3200400" y="6527267"/>
            <a:ext cx="1279791" cy="254985"/>
          </a:xfrm>
        </p:spPr>
        <p:txBody>
          <a:bodyPr/>
          <a:lstStyle/>
          <a:p>
            <a:r>
              <a:rPr lang="en-US" dirty="0" smtClean="0"/>
              <a:t>MTV 2015</a:t>
            </a:r>
            <a:endParaRPr lang="en-US" dirty="0"/>
          </a:p>
        </p:txBody>
      </p:sp>
      <p:sp>
        <p:nvSpPr>
          <p:cNvPr id="7" name="Slide Number Placeholder 6"/>
          <p:cNvSpPr>
            <a:spLocks noGrp="1"/>
          </p:cNvSpPr>
          <p:nvPr>
            <p:ph type="sldNum" sz="quarter" idx="12"/>
          </p:nvPr>
        </p:nvSpPr>
        <p:spPr/>
        <p:txBody>
          <a:bodyPr/>
          <a:lstStyle/>
          <a:p>
            <a:fld id="{DAF9EE7D-FB37-4E04-8982-7171E671F843}" type="slidenum">
              <a:rPr lang="en-US" smtClean="0"/>
              <a:pPr/>
              <a:t>15</a:t>
            </a:fld>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693287409"/>
                  </p:ext>
                </p:extLst>
              </p:nvPr>
            </p:nvGraphicFramePr>
            <p:xfrm>
              <a:off x="6275363" y="1905000"/>
              <a:ext cx="2662897" cy="2815210"/>
            </p:xfrm>
            <a:graphic>
              <a:graphicData uri="http://schemas.openxmlformats.org/drawingml/2006/table">
                <a:tbl>
                  <a:tblPr firstRow="1" bandRow="1">
                    <a:tableStyleId>{073A0DAA-6AF3-43AB-8588-CEC1D06C72B9}</a:tableStyleId>
                  </a:tblPr>
                  <a:tblGrid>
                    <a:gridCol w="1288363"/>
                    <a:gridCol w="1374534"/>
                  </a:tblGrid>
                  <a:tr h="608025">
                    <a:tc>
                      <a:txBody>
                        <a:bodyPr/>
                        <a:lstStyle/>
                        <a:p>
                          <a:pPr algn="ctr"/>
                          <a:r>
                            <a:rPr lang="en-US" sz="1800" b="1" dirty="0" smtClean="0">
                              <a:latin typeface="Calibri" panose="020F0502020204030204" pitchFamily="34" charset="0"/>
                            </a:rPr>
                            <a:t>Scale Factors</a:t>
                          </a:r>
                          <a:endParaRPr lang="en-US" sz="1800" b="1" dirty="0">
                            <a:latin typeface="Calibri" panose="020F0502020204030204" pitchFamily="34" charset="0"/>
                          </a:endParaRPr>
                        </a:p>
                      </a:txBody>
                      <a:tcPr>
                        <a:solidFill>
                          <a:schemeClr val="dk1"/>
                        </a:solidFill>
                      </a:tcPr>
                    </a:tc>
                    <a:tc>
                      <a:txBody>
                        <a:bodyPr/>
                        <a:lstStyle/>
                        <a:p>
                          <a:pPr algn="ctr"/>
                          <a:r>
                            <a:rPr lang="en-US" sz="1800" b="1" dirty="0" smtClean="0">
                              <a:latin typeface="Calibri" panose="020F0502020204030204" pitchFamily="34" charset="0"/>
                            </a:rPr>
                            <a:t>Calculated</a:t>
                          </a:r>
                          <a:r>
                            <a:rPr lang="en-US" sz="1800" b="1" baseline="0" dirty="0" smtClean="0">
                              <a:latin typeface="Calibri" panose="020F0502020204030204" pitchFamily="34" charset="0"/>
                            </a:rPr>
                            <a:t> Values</a:t>
                          </a:r>
                          <a:endParaRPr lang="en-US" sz="1800" b="1" dirty="0">
                            <a:latin typeface="Calibri" panose="020F0502020204030204" pitchFamily="34" charset="0"/>
                          </a:endParaRPr>
                        </a:p>
                      </a:txBody>
                      <a:tcPr/>
                    </a:tc>
                  </a:tr>
                  <a:tr h="555154">
                    <a:tc>
                      <a:txBody>
                        <a:bodyPr/>
                        <a:lstStyle/>
                        <a:p>
                          <a:pPr algn="ctr"/>
                          <a:r>
                            <a:rPr lang="en-US" sz="1600" b="1" dirty="0" smtClean="0">
                              <a:latin typeface="Calibri" panose="020F0502020204030204" pitchFamily="34" charset="0"/>
                            </a:rPr>
                            <a:t>EPC SCALE FACTOR</a:t>
                          </a:r>
                          <a:r>
                            <a:rPr lang="en-US" sz="1600" b="1" baseline="-25000" dirty="0" smtClean="0">
                              <a:latin typeface="Calibri" panose="020F0502020204030204" pitchFamily="34" charset="0"/>
                            </a:rPr>
                            <a:t>TDP</a:t>
                          </a:r>
                          <a:r>
                            <a:rPr lang="en-US" sz="1600" b="1" dirty="0" smtClean="0">
                              <a:latin typeface="Calibri" panose="020F0502020204030204" pitchFamily="34" charset="0"/>
                            </a:rPr>
                            <a:t> </a:t>
                          </a:r>
                          <a:endParaRPr lang="en-US" sz="1600" b="1" dirty="0">
                            <a:latin typeface="Calibri" panose="020F0502020204030204" pitchFamily="34" charset="0"/>
                          </a:endParaRPr>
                        </a:p>
                      </a:txBody>
                      <a:tcPr/>
                    </a:tc>
                    <a:tc>
                      <a:txBody>
                        <a:bodyPr/>
                        <a:lstStyle/>
                        <a:p>
                          <a:pPr algn="ctr"/>
                          <a:r>
                            <a:rPr lang="en-US" sz="1600" b="1" dirty="0" smtClean="0">
                              <a:latin typeface="Calibri" panose="020F0502020204030204" pitchFamily="34" charset="0"/>
                            </a:rPr>
                            <a:t>0.583</a:t>
                          </a:r>
                          <a:endParaRPr lang="en-US" sz="1600" b="1" dirty="0">
                            <a:latin typeface="Calibri" panose="020F0502020204030204" pitchFamily="34" charset="0"/>
                          </a:endParaRPr>
                        </a:p>
                      </a:txBody>
                      <a:tcPr/>
                    </a:tc>
                  </a:tr>
                  <a:tr h="5673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EPC SCALE FACTOR</a:t>
                          </a:r>
                          <a:r>
                            <a:rPr lang="en-US" sz="1600" b="1" baseline="-25000" dirty="0" smtClean="0">
                              <a:latin typeface="Calibri" panose="020F0502020204030204" pitchFamily="34" charset="0"/>
                            </a:rPr>
                            <a:t>PEAK</a:t>
                          </a:r>
                          <a:endParaRPr lang="en-US" sz="1600" b="1" dirty="0" smtClean="0">
                            <a:latin typeface="Calibri" panose="020F0502020204030204" pitchFamily="34" charset="0"/>
                          </a:endParaRPr>
                        </a:p>
                      </a:txBody>
                      <a:tcPr/>
                    </a:tc>
                    <a:tc>
                      <a:txBody>
                        <a:bodyPr/>
                        <a:lstStyle/>
                        <a:p>
                          <a:pPr algn="ctr"/>
                          <a:r>
                            <a:rPr lang="en-US" sz="1600" b="1" dirty="0" smtClean="0">
                              <a:latin typeface="Calibri" panose="020F0502020204030204" pitchFamily="34" charset="0"/>
                            </a:rPr>
                            <a:t>0.347</a:t>
                          </a:r>
                          <a:endParaRPr lang="en-US" sz="1600" b="1" dirty="0">
                            <a:latin typeface="Calibri" panose="020F0502020204030204" pitchFamily="34" charset="0"/>
                          </a:endParaRPr>
                        </a:p>
                      </a:txBody>
                      <a:tcPr/>
                    </a:tc>
                  </a:tr>
                  <a:tr h="317231">
                    <a:tc>
                      <a:txBody>
                        <a:bodyPr/>
                        <a:lstStyle/>
                        <a:p>
                          <a:pPr algn="ctr"/>
                          <a:r>
                            <a:rPr lang="el-GR" sz="1600" b="1" dirty="0" smtClean="0">
                              <a:latin typeface="Calibri" panose="020F0502020204030204" pitchFamily="34" charset="0"/>
                            </a:rPr>
                            <a:t>ω</a:t>
                          </a:r>
                          <a:endParaRPr lang="en-US" sz="1600" b="1" dirty="0">
                            <a:latin typeface="Calibri" panose="020F0502020204030204" pitchFamily="34" charset="0"/>
                          </a:endParaRPr>
                        </a:p>
                      </a:txBody>
                      <a:tcPr/>
                    </a:tc>
                    <a:tc>
                      <a:txBody>
                        <a:bodyPr/>
                        <a:lstStyle/>
                        <a:p>
                          <a:pPr algn="ctr"/>
                          <a:r>
                            <a:rPr lang="en-US" sz="1600" b="1" dirty="0" smtClean="0">
                              <a:latin typeface="Calibri" panose="020F0502020204030204" pitchFamily="34" charset="0"/>
                            </a:rPr>
                            <a:t>0.786</a:t>
                          </a:r>
                          <a:endParaRPr lang="en-US" sz="1600" b="1" dirty="0">
                            <a:latin typeface="Calibri" panose="020F0502020204030204" pitchFamily="34" charset="0"/>
                          </a:endParaRPr>
                        </a:p>
                      </a:txBody>
                      <a:tcPr/>
                    </a:tc>
                  </a:tr>
                  <a:tr h="317231">
                    <a:tc>
                      <a:txBody>
                        <a:bodyPr/>
                        <a:lstStyle/>
                        <a:p>
                          <a:pPr algn="ctr"/>
                          <a:r>
                            <a:rPr lang="en-US" sz="1600" b="1" dirty="0" smtClean="0">
                              <a:latin typeface="Calibri" panose="020F0502020204030204" pitchFamily="34" charset="0"/>
                            </a:rPr>
                            <a:t>a</a:t>
                          </a:r>
                          <a:endParaRPr lang="en-US" sz="1600" b="1" dirty="0">
                            <a:latin typeface="Calibri" panose="020F0502020204030204" pitchFamily="34" charset="0"/>
                          </a:endParaRPr>
                        </a:p>
                      </a:txBody>
                      <a:tcPr/>
                    </a:tc>
                    <a:tc>
                      <a:txBody>
                        <a:bodyPr/>
                        <a:lstStyle/>
                        <a:p>
                          <a:pPr algn="ctr"/>
                          <a:r>
                            <a:rPr lang="en-US" sz="1600" b="1" dirty="0" smtClean="0">
                              <a:latin typeface="Calibri" panose="020F0502020204030204" pitchFamily="34" charset="0"/>
                            </a:rPr>
                            <a:t>1.107</a:t>
                          </a:r>
                          <a14:m>
                            <m:oMath xmlns:m="http://schemas.openxmlformats.org/officeDocument/2006/math">
                              <m:r>
                                <a:rPr lang="en-US" sz="1600" b="1" i="1" smtClean="0">
                                  <a:latin typeface="Cambria Math" panose="02040503050406030204" pitchFamily="18" charset="0"/>
                                </a:rPr>
                                <m:t> ×</m:t>
                              </m:r>
                              <m:sSup>
                                <m:sSupPr>
                                  <m:ctrlPr>
                                    <a:rPr lang="en-US" sz="1600" b="1" i="1" smtClean="0">
                                      <a:latin typeface="Cambria Math" panose="02040503050406030204" pitchFamily="18" charset="0"/>
                                    </a:rPr>
                                  </m:ctrlPr>
                                </m:sSupPr>
                                <m:e>
                                  <m:r>
                                    <a:rPr lang="en-US" sz="1600" b="1" i="1" smtClean="0">
                                      <a:latin typeface="Cambria Math" panose="02040503050406030204" pitchFamily="18" charset="0"/>
                                    </a:rPr>
                                    <m:t>𝟏𝟎</m:t>
                                  </m:r>
                                </m:e>
                                <m:sup>
                                  <m:r>
                                    <a:rPr lang="en-US" sz="1600" b="1" i="1" smtClean="0">
                                      <a:latin typeface="Cambria Math" panose="02040503050406030204" pitchFamily="18" charset="0"/>
                                    </a:rPr>
                                    <m:t>𝟔</m:t>
                                  </m:r>
                                </m:sup>
                              </m:sSup>
                            </m:oMath>
                          </a14:m>
                          <a:endParaRPr lang="en-US" sz="1600" b="1" dirty="0">
                            <a:latin typeface="Calibri" panose="020F0502020204030204" pitchFamily="34" charset="0"/>
                          </a:endParaRPr>
                        </a:p>
                      </a:txBody>
                      <a:tcPr/>
                    </a:tc>
                  </a:tr>
                  <a:tr h="198120">
                    <a:tc>
                      <a:txBody>
                        <a:bodyPr/>
                        <a:lstStyle/>
                        <a:p>
                          <a:pPr algn="ctr"/>
                          <a:r>
                            <a:rPr lang="en-US" sz="1600" b="1" dirty="0" smtClean="0">
                              <a:latin typeface="Calibri" panose="020F0502020204030204" pitchFamily="34" charset="0"/>
                            </a:rPr>
                            <a:t>b</a:t>
                          </a:r>
                          <a:endParaRPr lang="en-US" sz="1600" b="1" dirty="0">
                            <a:latin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0.526</a:t>
                          </a:r>
                          <a14:m>
                            <m:oMath xmlns:m="http://schemas.openxmlformats.org/officeDocument/2006/math">
                              <m:r>
                                <a:rPr lang="en-US" sz="1600" b="1" i="1" smtClean="0">
                                  <a:latin typeface="Cambria Math" panose="02040503050406030204" pitchFamily="18" charset="0"/>
                                </a:rPr>
                                <m:t>×</m:t>
                              </m:r>
                              <m:sSup>
                                <m:sSupPr>
                                  <m:ctrlPr>
                                    <a:rPr lang="en-US" sz="1600" b="1" i="1" smtClean="0">
                                      <a:latin typeface="Cambria Math" panose="02040503050406030204" pitchFamily="18" charset="0"/>
                                    </a:rPr>
                                  </m:ctrlPr>
                                </m:sSupPr>
                                <m:e>
                                  <m:r>
                                    <a:rPr lang="en-US" sz="1600" b="1" i="1" smtClean="0">
                                      <a:latin typeface="Cambria Math" panose="02040503050406030204" pitchFamily="18" charset="0"/>
                                    </a:rPr>
                                    <m:t>𝟏𝟎</m:t>
                                  </m:r>
                                </m:e>
                                <m:sup>
                                  <m:r>
                                    <a:rPr lang="en-US" sz="1600" b="1" i="1" smtClean="0">
                                      <a:latin typeface="Cambria Math" panose="02040503050406030204" pitchFamily="18" charset="0"/>
                                    </a:rPr>
                                    <m:t>𝟔</m:t>
                                  </m:r>
                                </m:sup>
                              </m:sSup>
                            </m:oMath>
                          </a14:m>
                          <a:endParaRPr lang="en-US" sz="1600" b="1" dirty="0">
                            <a:latin typeface="Calibri" panose="020F0502020204030204" pitchFamily="34" charset="0"/>
                          </a:endParaRPr>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693287409"/>
                  </p:ext>
                </p:extLst>
              </p:nvPr>
            </p:nvGraphicFramePr>
            <p:xfrm>
              <a:off x="6275363" y="1905000"/>
              <a:ext cx="2662897" cy="2815210"/>
            </p:xfrm>
            <a:graphic>
              <a:graphicData uri="http://schemas.openxmlformats.org/drawingml/2006/table">
                <a:tbl>
                  <a:tblPr firstRow="1" bandRow="1">
                    <a:tableStyleId>{073A0DAA-6AF3-43AB-8588-CEC1D06C72B9}</a:tableStyleId>
                  </a:tblPr>
                  <a:tblGrid>
                    <a:gridCol w="1288363"/>
                    <a:gridCol w="1374534"/>
                  </a:tblGrid>
                  <a:tr h="640080">
                    <a:tc>
                      <a:txBody>
                        <a:bodyPr/>
                        <a:lstStyle/>
                        <a:p>
                          <a:pPr algn="ctr"/>
                          <a:r>
                            <a:rPr lang="en-US" sz="1800" b="1" dirty="0" smtClean="0">
                              <a:latin typeface="Calibri" panose="020F0502020204030204" pitchFamily="34" charset="0"/>
                            </a:rPr>
                            <a:t>Scale Factors</a:t>
                          </a:r>
                          <a:endParaRPr lang="en-US" sz="1800" b="1" dirty="0">
                            <a:latin typeface="Calibri" panose="020F0502020204030204" pitchFamily="34" charset="0"/>
                          </a:endParaRPr>
                        </a:p>
                      </a:txBody>
                      <a:tcPr>
                        <a:solidFill>
                          <a:schemeClr val="dk1"/>
                        </a:solidFill>
                      </a:tcPr>
                    </a:tc>
                    <a:tc>
                      <a:txBody>
                        <a:bodyPr/>
                        <a:lstStyle/>
                        <a:p>
                          <a:pPr algn="ctr"/>
                          <a:r>
                            <a:rPr lang="en-US" sz="1800" b="1" dirty="0" smtClean="0">
                              <a:latin typeface="Calibri" panose="020F0502020204030204" pitchFamily="34" charset="0"/>
                            </a:rPr>
                            <a:t>Calculated</a:t>
                          </a:r>
                          <a:r>
                            <a:rPr lang="en-US" sz="1800" b="1" baseline="0" dirty="0" smtClean="0">
                              <a:latin typeface="Calibri" panose="020F0502020204030204" pitchFamily="34" charset="0"/>
                            </a:rPr>
                            <a:t> Values</a:t>
                          </a:r>
                          <a:endParaRPr lang="en-US" sz="1800" b="1" dirty="0">
                            <a:latin typeface="Calibri" panose="020F0502020204030204" pitchFamily="34" charset="0"/>
                          </a:endParaRPr>
                        </a:p>
                      </a:txBody>
                      <a:tcPr/>
                    </a:tc>
                  </a:tr>
                  <a:tr h="579120">
                    <a:tc>
                      <a:txBody>
                        <a:bodyPr/>
                        <a:lstStyle/>
                        <a:p>
                          <a:pPr algn="ctr"/>
                          <a:r>
                            <a:rPr lang="en-US" sz="1600" b="1" dirty="0" smtClean="0">
                              <a:latin typeface="Calibri" panose="020F0502020204030204" pitchFamily="34" charset="0"/>
                            </a:rPr>
                            <a:t>EPC SCALE FACTOR</a:t>
                          </a:r>
                          <a:r>
                            <a:rPr lang="en-US" sz="1600" b="1" baseline="-25000" dirty="0" smtClean="0">
                              <a:latin typeface="Calibri" panose="020F0502020204030204" pitchFamily="34" charset="0"/>
                            </a:rPr>
                            <a:t>TDP</a:t>
                          </a:r>
                          <a:r>
                            <a:rPr lang="en-US" sz="1600" b="1" dirty="0" smtClean="0">
                              <a:latin typeface="Calibri" panose="020F0502020204030204" pitchFamily="34" charset="0"/>
                            </a:rPr>
                            <a:t> </a:t>
                          </a:r>
                          <a:endParaRPr lang="en-US" sz="1600" b="1" dirty="0">
                            <a:latin typeface="Calibri" panose="020F0502020204030204" pitchFamily="34" charset="0"/>
                          </a:endParaRPr>
                        </a:p>
                      </a:txBody>
                      <a:tcPr/>
                    </a:tc>
                    <a:tc>
                      <a:txBody>
                        <a:bodyPr/>
                        <a:lstStyle/>
                        <a:p>
                          <a:pPr algn="ctr"/>
                          <a:r>
                            <a:rPr lang="en-US" sz="1600" b="1" dirty="0" smtClean="0">
                              <a:latin typeface="Calibri" panose="020F0502020204030204" pitchFamily="34" charset="0"/>
                            </a:rPr>
                            <a:t>0.583</a:t>
                          </a:r>
                          <a:endParaRPr lang="en-US" sz="1600" b="1" dirty="0">
                            <a:latin typeface="Calibri" panose="020F0502020204030204" pitchFamily="34" charset="0"/>
                          </a:endParaRPr>
                        </a:p>
                      </a:txBody>
                      <a:tcPr/>
                    </a:tc>
                  </a:tr>
                  <a:tr h="579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EPC SCALE FACTOR</a:t>
                          </a:r>
                          <a:r>
                            <a:rPr lang="en-US" sz="1600" b="1" baseline="-25000" dirty="0" smtClean="0">
                              <a:latin typeface="Calibri" panose="020F0502020204030204" pitchFamily="34" charset="0"/>
                            </a:rPr>
                            <a:t>PEAK</a:t>
                          </a:r>
                          <a:endParaRPr lang="en-US" sz="1600" b="1" dirty="0" smtClean="0">
                            <a:latin typeface="Calibri" panose="020F0502020204030204" pitchFamily="34" charset="0"/>
                          </a:endParaRPr>
                        </a:p>
                      </a:txBody>
                      <a:tcPr/>
                    </a:tc>
                    <a:tc>
                      <a:txBody>
                        <a:bodyPr/>
                        <a:lstStyle/>
                        <a:p>
                          <a:pPr algn="ctr"/>
                          <a:r>
                            <a:rPr lang="en-US" sz="1600" b="1" dirty="0" smtClean="0">
                              <a:latin typeface="Calibri" panose="020F0502020204030204" pitchFamily="34" charset="0"/>
                            </a:rPr>
                            <a:t>0.347</a:t>
                          </a:r>
                          <a:endParaRPr lang="en-US" sz="1600" b="1" dirty="0">
                            <a:latin typeface="Calibri" panose="020F0502020204030204" pitchFamily="34" charset="0"/>
                          </a:endParaRPr>
                        </a:p>
                      </a:txBody>
                      <a:tcPr/>
                    </a:tc>
                  </a:tr>
                  <a:tr h="335280">
                    <a:tc>
                      <a:txBody>
                        <a:bodyPr/>
                        <a:lstStyle/>
                        <a:p>
                          <a:pPr algn="ctr"/>
                          <a:r>
                            <a:rPr lang="el-GR" sz="1600" b="1" dirty="0" smtClean="0">
                              <a:latin typeface="Calibri" panose="020F0502020204030204" pitchFamily="34" charset="0"/>
                            </a:rPr>
                            <a:t>ω</a:t>
                          </a:r>
                          <a:endParaRPr lang="en-US" sz="1600" b="1" dirty="0">
                            <a:latin typeface="Calibri" panose="020F0502020204030204" pitchFamily="34" charset="0"/>
                          </a:endParaRPr>
                        </a:p>
                      </a:txBody>
                      <a:tcPr/>
                    </a:tc>
                    <a:tc>
                      <a:txBody>
                        <a:bodyPr/>
                        <a:lstStyle/>
                        <a:p>
                          <a:pPr algn="ctr"/>
                          <a:r>
                            <a:rPr lang="en-US" sz="1600" b="1" dirty="0" smtClean="0">
                              <a:latin typeface="Calibri" panose="020F0502020204030204" pitchFamily="34" charset="0"/>
                            </a:rPr>
                            <a:t>0.786</a:t>
                          </a:r>
                          <a:endParaRPr lang="en-US" sz="1600" b="1" dirty="0">
                            <a:latin typeface="Calibri" panose="020F0502020204030204" pitchFamily="34" charset="0"/>
                          </a:endParaRPr>
                        </a:p>
                      </a:txBody>
                      <a:tcPr/>
                    </a:tc>
                  </a:tr>
                  <a:tr h="340805">
                    <a:tc>
                      <a:txBody>
                        <a:bodyPr/>
                        <a:lstStyle/>
                        <a:p>
                          <a:pPr algn="ctr"/>
                          <a:r>
                            <a:rPr lang="en-US" sz="1600" b="1" dirty="0" smtClean="0">
                              <a:latin typeface="Calibri" panose="020F0502020204030204" pitchFamily="34" charset="0"/>
                            </a:rPr>
                            <a:t>a</a:t>
                          </a:r>
                          <a:endParaRPr lang="en-US" sz="1600" b="1" dirty="0">
                            <a:latin typeface="Calibri" panose="020F0502020204030204" pitchFamily="34" charset="0"/>
                          </a:endParaRPr>
                        </a:p>
                      </a:txBody>
                      <a:tcPr/>
                    </a:tc>
                    <a:tc>
                      <a:txBody>
                        <a:bodyPr/>
                        <a:lstStyle/>
                        <a:p>
                          <a:endParaRPr lang="en-US"/>
                        </a:p>
                      </a:txBody>
                      <a:tcPr>
                        <a:blipFill rotWithShape="0">
                          <a:blip r:embed="rId4"/>
                          <a:stretch>
                            <a:fillRect l="-94248" t="-635714" r="-1770" b="-121429"/>
                          </a:stretch>
                        </a:blipFill>
                      </a:tcPr>
                    </a:tc>
                  </a:tr>
                  <a:tr h="340805">
                    <a:tc>
                      <a:txBody>
                        <a:bodyPr/>
                        <a:lstStyle/>
                        <a:p>
                          <a:pPr algn="ctr"/>
                          <a:r>
                            <a:rPr lang="en-US" sz="1600" b="1" dirty="0" smtClean="0">
                              <a:latin typeface="Calibri" panose="020F0502020204030204" pitchFamily="34" charset="0"/>
                            </a:rPr>
                            <a:t>b</a:t>
                          </a:r>
                          <a:endParaRPr lang="en-US" sz="1600" b="1" dirty="0">
                            <a:latin typeface="Calibri" panose="020F0502020204030204" pitchFamily="34" charset="0"/>
                          </a:endParaRPr>
                        </a:p>
                      </a:txBody>
                      <a:tcPr/>
                    </a:tc>
                    <a:tc>
                      <a:txBody>
                        <a:bodyPr/>
                        <a:lstStyle/>
                        <a:p>
                          <a:endParaRPr lang="en-US"/>
                        </a:p>
                      </a:txBody>
                      <a:tcPr>
                        <a:blipFill rotWithShape="0">
                          <a:blip r:embed="rId4"/>
                          <a:stretch>
                            <a:fillRect l="-94248" t="-735714" r="-1770" b="-21429"/>
                          </a:stretch>
                        </a:blipFill>
                      </a:tcPr>
                    </a:tc>
                  </a:tr>
                </a:tbl>
              </a:graphicData>
            </a:graphic>
          </p:graphicFrame>
        </mc:Fallback>
      </mc:AlternateContent>
    </p:spTree>
    <p:extLst>
      <p:ext uri="{BB962C8B-B14F-4D97-AF65-F5344CB8AC3E}">
        <p14:creationId xmlns:p14="http://schemas.microsoft.com/office/powerpoint/2010/main" val="32266952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363"/>
            <a:ext cx="8229600" cy="1251062"/>
          </a:xfrm>
        </p:spPr>
        <p:txBody>
          <a:bodyPr>
            <a:noAutofit/>
          </a:bodyPr>
          <a:lstStyle/>
          <a:p>
            <a:r>
              <a:rPr lang="en-US" sz="4400" dirty="0" smtClean="0">
                <a:latin typeface="Calibri" panose="020F0502020204030204" pitchFamily="34" charset="0"/>
              </a:rPr>
              <a:t>Processor Cycle Efficiency and Frequency </a:t>
            </a:r>
            <a:r>
              <a:rPr lang="en-US" sz="4400" dirty="0">
                <a:latin typeface="Calibri" panose="020F0502020204030204" pitchFamily="34" charset="0"/>
              </a:rPr>
              <a:t>v</a:t>
            </a:r>
            <a:r>
              <a:rPr lang="en-US" sz="4400" dirty="0" smtClean="0">
                <a:latin typeface="Calibri" panose="020F0502020204030204" pitchFamily="34" charset="0"/>
              </a:rPr>
              <a:t>s. Voltage </a:t>
            </a:r>
            <a:endParaRPr lang="en-US" sz="4400" dirty="0">
              <a:latin typeface="Calibri" panose="020F0502020204030204" pitchFamily="34" charset="0"/>
            </a:endParaRPr>
          </a:p>
        </p:txBody>
      </p:sp>
      <p:sp>
        <p:nvSpPr>
          <p:cNvPr id="3" name="Content Placeholder 2"/>
          <p:cNvSpPr>
            <a:spLocks noGrp="1"/>
          </p:cNvSpPr>
          <p:nvPr>
            <p:ph sz="half" idx="1"/>
          </p:nvPr>
        </p:nvSpPr>
        <p:spPr>
          <a:xfrm>
            <a:off x="113355" y="1610751"/>
            <a:ext cx="8854213" cy="827649"/>
          </a:xfrm>
        </p:spPr>
        <p:txBody>
          <a:bodyPr>
            <a:normAutofit/>
          </a:bodyPr>
          <a:lstStyle/>
          <a:p>
            <a:r>
              <a:rPr lang="en-US" sz="2000" dirty="0">
                <a:latin typeface="Calibri" panose="020F0502020204030204" pitchFamily="34" charset="0"/>
              </a:rPr>
              <a:t>Because our own greatest access and insight involves Intel designs and data, our graphs and estimates draw heavily on them.</a:t>
            </a:r>
          </a:p>
          <a:p>
            <a:endParaRPr lang="en-US" sz="2400" dirty="0"/>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dirty="0" smtClean="0"/>
              <a:t>MTV 2015</a:t>
            </a:r>
            <a:endParaRPr lang="en-US" dirty="0"/>
          </a:p>
        </p:txBody>
      </p:sp>
      <p:sp>
        <p:nvSpPr>
          <p:cNvPr id="7" name="Slide Number Placeholder 6"/>
          <p:cNvSpPr>
            <a:spLocks noGrp="1"/>
          </p:cNvSpPr>
          <p:nvPr>
            <p:ph type="sldNum" sz="quarter" idx="12"/>
          </p:nvPr>
        </p:nvSpPr>
        <p:spPr/>
        <p:txBody>
          <a:bodyPr/>
          <a:lstStyle/>
          <a:p>
            <a:fld id="{DAF9EE7D-FB37-4E04-8982-7171E671F843}" type="slidenum">
              <a:rPr lang="en-US" smtClean="0"/>
              <a:pPr/>
              <a:t>16</a:t>
            </a:fld>
            <a:endParaRPr lang="en-US"/>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71600" y="2309153"/>
            <a:ext cx="6603211" cy="4193930"/>
          </a:xfrm>
          <a:ln>
            <a:solidFill>
              <a:schemeClr val="tx1"/>
            </a:solidFill>
          </a:ln>
        </p:spPr>
      </p:pic>
    </p:spTree>
    <p:extLst>
      <p:ext uri="{BB962C8B-B14F-4D97-AF65-F5344CB8AC3E}">
        <p14:creationId xmlns:p14="http://schemas.microsoft.com/office/powerpoint/2010/main" val="2351820224"/>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3200400"/>
            <a:ext cx="8077200" cy="1673352"/>
          </a:xfrm>
        </p:spPr>
        <p:txBody>
          <a:bodyPr>
            <a:normAutofit/>
          </a:bodyPr>
          <a:lstStyle/>
          <a:p>
            <a:r>
              <a:rPr lang="en-US" sz="7200" dirty="0" smtClean="0">
                <a:latin typeface="Calibri" panose="020F0502020204030204" pitchFamily="34" charset="0"/>
              </a:rPr>
              <a:t>Application</a:t>
            </a:r>
            <a:endParaRPr lang="en-US" sz="7200" dirty="0">
              <a:latin typeface="Calibri" panose="020F0502020204030204" pitchFamily="34" charset="0"/>
            </a:endParaRPr>
          </a:p>
        </p:txBody>
      </p:sp>
    </p:spTree>
    <p:extLst>
      <p:ext uri="{BB962C8B-B14F-4D97-AF65-F5344CB8AC3E}">
        <p14:creationId xmlns:p14="http://schemas.microsoft.com/office/powerpoint/2010/main" val="116240773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88" y="53237"/>
            <a:ext cx="9056811" cy="1251062"/>
          </a:xfrm>
        </p:spPr>
        <p:txBody>
          <a:bodyPr>
            <a:noAutofit/>
          </a:bodyPr>
          <a:lstStyle/>
          <a:p>
            <a:r>
              <a:rPr lang="en-US" sz="4400" dirty="0" smtClean="0">
                <a:latin typeface="Calibri" panose="020F0502020204030204" pitchFamily="34" charset="0"/>
              </a:rPr>
              <a:t>Power and Structure Constrained Frequency</a:t>
            </a:r>
            <a:endParaRPr lang="en-US" sz="4400" dirty="0">
              <a:latin typeface="Calibri" panose="020F0502020204030204" pitchFamily="34" charset="0"/>
            </a:endParaRPr>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18</a:t>
            </a:fld>
            <a:endParaRPr lang="en-US"/>
          </a:p>
        </p:txBody>
      </p:sp>
      <mc:AlternateContent xmlns:mc="http://schemas.openxmlformats.org/markup-compatibility/2006" xmlns:a14="http://schemas.microsoft.com/office/drawing/2010/main">
        <mc:Choice Requires="a14">
          <p:sp>
            <p:nvSpPr>
              <p:cNvPr id="9" name="Content Placeholder 8"/>
              <p:cNvSpPr>
                <a:spLocks noGrp="1"/>
              </p:cNvSpPr>
              <p:nvPr>
                <p:ph sz="half" idx="1"/>
              </p:nvPr>
            </p:nvSpPr>
            <p:spPr>
              <a:xfrm>
                <a:off x="23884" y="1524001"/>
                <a:ext cx="9120116" cy="4952998"/>
              </a:xfrm>
            </p:spPr>
            <p:txBody>
              <a:bodyPr>
                <a:normAutofit/>
              </a:bodyPr>
              <a:lstStyle/>
              <a:p>
                <a:r>
                  <a:rPr lang="en-US" dirty="0" smtClean="0">
                    <a:latin typeface="Calibri" panose="020F0502020204030204" pitchFamily="34" charset="0"/>
                  </a:rPr>
                  <a:t>Power constrained frequency : It is the frequency that is </a:t>
                </a:r>
                <a:r>
                  <a:rPr lang="en-US" dirty="0">
                    <a:latin typeface="Calibri" panose="020F0502020204030204" pitchFamily="34" charset="0"/>
                  </a:rPr>
                  <a:t>limited by the maximum rated </a:t>
                </a:r>
                <a:r>
                  <a:rPr lang="en-US" dirty="0" smtClean="0">
                    <a:latin typeface="Calibri" panose="020F0502020204030204" pitchFamily="34" charset="0"/>
                  </a:rPr>
                  <a:t>power (TDP) </a:t>
                </a:r>
                <a:r>
                  <a:rPr lang="en-US" dirty="0">
                    <a:latin typeface="Calibri" panose="020F0502020204030204" pitchFamily="34" charset="0"/>
                  </a:rPr>
                  <a:t>for the circuit under </a:t>
                </a:r>
                <a:r>
                  <a:rPr lang="en-US" dirty="0" smtClean="0">
                    <a:latin typeface="Calibri" panose="020F0502020204030204" pitchFamily="34" charset="0"/>
                  </a:rPr>
                  <a:t>test.</a:t>
                </a:r>
              </a:p>
              <a:p>
                <a:endParaRPr lang="en-US" sz="2400" b="1" dirty="0" smtClean="0">
                  <a:latin typeface="Calibri" panose="020F0502020204030204" pitchFamily="34" charset="0"/>
                </a:endParaRPr>
              </a:p>
              <a:p>
                <a:pPr lvl="1">
                  <a:lnSpc>
                    <a:spcPct val="60000"/>
                  </a:lnSpc>
                </a:pPr>
                <a:r>
                  <a:rPr lang="en-US" b="1" dirty="0" smtClean="0">
                    <a:latin typeface="Calibri" panose="020F0502020204030204" pitchFamily="34" charset="0"/>
                  </a:rPr>
                  <a:t>Power </a:t>
                </a:r>
                <a:r>
                  <a:rPr lang="en-US" b="1" dirty="0">
                    <a:latin typeface="Calibri" panose="020F0502020204030204" pitchFamily="34" charset="0"/>
                  </a:rPr>
                  <a:t>Constrained  </a:t>
                </a:r>
                <a:r>
                  <a:rPr lang="en-US" b="1" dirty="0" smtClean="0">
                    <a:latin typeface="Calibri" panose="020F0502020204030204" pitchFamily="34" charset="0"/>
                  </a:rPr>
                  <a:t>Frequency </a:t>
                </a:r>
                <a14:m>
                  <m:oMath xmlns:m="http://schemas.openxmlformats.org/officeDocument/2006/math">
                    <m:r>
                      <a:rPr lang="en-US" b="1" i="1" smtClean="0">
                        <a:latin typeface="Cambria Math" panose="02040503050406030204" pitchFamily="18" charset="0"/>
                      </a:rPr>
                      <m:t>=</m:t>
                    </m:r>
                    <m:f>
                      <m:fPr>
                        <m:ctrlPr>
                          <a:rPr lang="en-US" b="1" i="1">
                            <a:latin typeface="Cambria Math" panose="02040503050406030204" pitchFamily="18" charset="0"/>
                          </a:rPr>
                        </m:ctrlPr>
                      </m:fPr>
                      <m:num>
                        <m:r>
                          <a:rPr lang="en-US" b="1" i="1" smtClean="0">
                            <a:latin typeface="Cambria Math" panose="02040503050406030204" pitchFamily="18" charset="0"/>
                          </a:rPr>
                          <m:t>𝑻𝑫𝑷</m:t>
                        </m:r>
                        <m:r>
                          <a:rPr lang="en-US" b="1" i="1" smtClean="0">
                            <a:latin typeface="Cambria Math" panose="02040503050406030204" pitchFamily="18" charset="0"/>
                          </a:rPr>
                          <m:t> − </m:t>
                        </m:r>
                        <m:r>
                          <a:rPr lang="en-US" b="1" i="1" smtClean="0">
                            <a:latin typeface="Cambria Math" panose="02040503050406030204" pitchFamily="18" charset="0"/>
                          </a:rPr>
                          <m:t>𝒂</m:t>
                        </m:r>
                        <m:r>
                          <a:rPr lang="en-US" b="1" i="1" smtClean="0">
                            <a:latin typeface="Cambria Math" panose="02040503050406030204" pitchFamily="18" charset="0"/>
                          </a:rPr>
                          <m:t> </m:t>
                        </m:r>
                        <m:sSub>
                          <m:sSubPr>
                            <m:ctrlPr>
                              <a:rPr lang="en-US" b="1" i="1">
                                <a:latin typeface="Cambria Math" panose="02040503050406030204" pitchFamily="18" charset="0"/>
                              </a:rPr>
                            </m:ctrlPr>
                          </m:sSubPr>
                          <m:e>
                            <m:r>
                              <a:rPr lang="en-US" b="1" i="1">
                                <a:latin typeface="Cambria Math" panose="02040503050406030204" pitchFamily="18" charset="0"/>
                              </a:rPr>
                              <m:t>𝑷</m:t>
                            </m:r>
                          </m:e>
                          <m:sub>
                            <m:r>
                              <a:rPr lang="en-US" b="1" i="1">
                                <a:latin typeface="Cambria Math" panose="02040503050406030204" pitchFamily="18" charset="0"/>
                              </a:rPr>
                              <m:t>𝑺𝒕𝒂𝒕𝒊𝒄</m:t>
                            </m:r>
                            <m:r>
                              <a:rPr lang="en-US" b="1" i="1">
                                <a:latin typeface="Cambria Math" panose="02040503050406030204" pitchFamily="18" charset="0"/>
                              </a:rPr>
                              <m:t> </m:t>
                            </m:r>
                          </m:sub>
                        </m:sSub>
                        <m:r>
                          <a:rPr lang="en-US" b="1" i="1" smtClean="0">
                            <a:latin typeface="Cambria Math" panose="02040503050406030204" pitchFamily="18" charset="0"/>
                          </a:rPr>
                          <m:t>𝑨𝒅𝒅𝒆𝒓</m:t>
                        </m:r>
                      </m:num>
                      <m:den>
                        <m:r>
                          <a:rPr lang="en-US" b="1" i="1" smtClean="0">
                            <a:latin typeface="Cambria Math" panose="02040503050406030204" pitchFamily="18" charset="0"/>
                          </a:rPr>
                          <m:t>𝒃</m:t>
                        </m:r>
                        <m:sSub>
                          <m:sSubPr>
                            <m:ctrlPr>
                              <a:rPr lang="en-US" b="1" i="1">
                                <a:latin typeface="Cambria Math" panose="02040503050406030204" pitchFamily="18" charset="0"/>
                              </a:rPr>
                            </m:ctrlPr>
                          </m:sSubPr>
                          <m:e>
                            <m:r>
                              <a:rPr lang="en-US" b="1" i="1" smtClean="0">
                                <a:latin typeface="Cambria Math" panose="02040503050406030204" pitchFamily="18" charset="0"/>
                              </a:rPr>
                              <m:t> </m:t>
                            </m:r>
                            <m:r>
                              <a:rPr lang="en-US" b="1" i="1" smtClean="0">
                                <a:latin typeface="Cambria Math" panose="02040503050406030204" pitchFamily="18" charset="0"/>
                              </a:rPr>
                              <m:t>𝑬𝑷𝑪</m:t>
                            </m:r>
                          </m:e>
                          <m:sub>
                            <m:r>
                              <a:rPr lang="en-US" b="1" i="1" smtClean="0">
                                <a:latin typeface="Cambria Math" panose="02040503050406030204" pitchFamily="18" charset="0"/>
                              </a:rPr>
                              <m:t>𝑫𝒚𝒏𝒂𝒎𝒊𝒄</m:t>
                            </m:r>
                            <m:r>
                              <a:rPr lang="en-US" b="1" i="1">
                                <a:latin typeface="Cambria Math" panose="02040503050406030204" pitchFamily="18" charset="0"/>
                              </a:rPr>
                              <m:t> </m:t>
                            </m:r>
                          </m:sub>
                        </m:sSub>
                        <m:r>
                          <a:rPr lang="en-US" b="1" i="1">
                            <a:latin typeface="Cambria Math" panose="02040503050406030204" pitchFamily="18" charset="0"/>
                          </a:rPr>
                          <m:t>𝑨𝒅𝒅𝒆𝒓</m:t>
                        </m:r>
                      </m:den>
                    </m:f>
                  </m:oMath>
                </a14:m>
                <a:endParaRPr lang="en-US" dirty="0" smtClean="0">
                  <a:latin typeface="Calibri" panose="020F0502020204030204" pitchFamily="34" charset="0"/>
                </a:endParaRPr>
              </a:p>
              <a:p>
                <a:pPr marL="118872" indent="0">
                  <a:buNone/>
                </a:pPr>
                <a:endParaRPr lang="en-US" dirty="0">
                  <a:latin typeface="Calibri" panose="020F0502020204030204" pitchFamily="34" charset="0"/>
                </a:endParaRPr>
              </a:p>
              <a:p>
                <a:r>
                  <a:rPr lang="en-US" dirty="0">
                    <a:latin typeface="Calibri" panose="020F0502020204030204" pitchFamily="34" charset="0"/>
                  </a:rPr>
                  <a:t>Structure </a:t>
                </a:r>
                <a:r>
                  <a:rPr lang="en-US" dirty="0" smtClean="0">
                    <a:latin typeface="Calibri" panose="020F0502020204030204" pitchFamily="34" charset="0"/>
                  </a:rPr>
                  <a:t>constrained: </a:t>
                </a:r>
                <a:r>
                  <a:rPr lang="en-US" dirty="0">
                    <a:latin typeface="Calibri" panose="020F0502020204030204" pitchFamily="34" charset="0"/>
                  </a:rPr>
                  <a:t>It is the frequency that is </a:t>
                </a:r>
                <a:r>
                  <a:rPr lang="en-US" dirty="0" smtClean="0">
                    <a:latin typeface="Calibri" panose="020F0502020204030204" pitchFamily="34" charset="0"/>
                  </a:rPr>
                  <a:t>limited </a:t>
                </a:r>
                <a:r>
                  <a:rPr lang="en-US" dirty="0">
                    <a:latin typeface="Calibri" panose="020F0502020204030204" pitchFamily="34" charset="0"/>
                  </a:rPr>
                  <a:t>by the structural (critical path) delay of the circuit under test</a:t>
                </a:r>
                <a:r>
                  <a:rPr lang="en-US" dirty="0" smtClean="0">
                    <a:latin typeface="Calibri" panose="020F0502020204030204" pitchFamily="34" charset="0"/>
                  </a:rPr>
                  <a:t>.</a:t>
                </a:r>
              </a:p>
              <a:p>
                <a:endParaRPr lang="en-US" dirty="0" smtClean="0">
                  <a:latin typeface="Calibri" panose="020F0502020204030204" pitchFamily="34" charset="0"/>
                </a:endParaRPr>
              </a:p>
              <a:p>
                <a:pPr marL="704088" lvl="2" indent="-320040">
                  <a:spcBef>
                    <a:spcPts val="0"/>
                  </a:spcBef>
                  <a:buClr>
                    <a:srgbClr val="00B0F0"/>
                  </a:buClr>
                  <a:buSzPct val="80000"/>
                  <a:buFont typeface="Wingdings 2"/>
                  <a:buChar char=""/>
                </a:pPr>
                <a:r>
                  <a:rPr lang="en-US" sz="2400" b="1" dirty="0">
                    <a:latin typeface="Calibri" panose="020F0502020204030204" pitchFamily="34" charset="0"/>
                  </a:rPr>
                  <a:t>Structural Constrained </a:t>
                </a:r>
                <a:r>
                  <a:rPr lang="en-US" sz="2400" b="1" dirty="0" smtClean="0">
                    <a:latin typeface="Calibri" panose="020F0502020204030204" pitchFamily="34" charset="0"/>
                  </a:rPr>
                  <a:t>Frequency </a:t>
                </a:r>
                <a14:m>
                  <m:oMath xmlns:m="http://schemas.openxmlformats.org/officeDocument/2006/math">
                    <m:r>
                      <a:rPr lang="en-US" sz="2400" b="1" i="0" dirty="0" smtClean="0">
                        <a:latin typeface="Cambria Math" panose="02040503050406030204" pitchFamily="18" charset="0"/>
                      </a:rPr>
                      <m:t>=</m:t>
                    </m:r>
                    <m:r>
                      <m:rPr>
                        <m:nor/>
                      </m:rPr>
                      <a:rPr lang="en-US" sz="2400" b="1" dirty="0">
                        <a:latin typeface="Calibri" panose="020F0502020204030204" pitchFamily="34" charset="0"/>
                      </a:rPr>
                      <m:t>ω</m:t>
                    </m:r>
                    <m:r>
                      <a:rPr lang="en-US" sz="2400" b="1" i="1" dirty="0">
                        <a:latin typeface="Cambria Math" panose="02040503050406030204" pitchFamily="18" charset="0"/>
                        <a:ea typeface="Cambria Math" panose="02040503050406030204" pitchFamily="18" charset="0"/>
                      </a:rPr>
                      <m:t>×</m:t>
                    </m:r>
                    <m:r>
                      <a:rPr lang="en-US" sz="2400" b="1" i="1" dirty="0">
                        <a:latin typeface="Cambria Math" panose="02040503050406030204" pitchFamily="18" charset="0"/>
                        <a:ea typeface="Cambria Math" panose="02040503050406030204" pitchFamily="18" charset="0"/>
                      </a:rPr>
                      <m:t>𝑨𝒅𝒅𝒆</m:t>
                    </m:r>
                    <m:sSup>
                      <m:sSupPr>
                        <m:ctrlPr>
                          <a:rPr lang="en-US" sz="2400" b="1" i="1" dirty="0">
                            <a:latin typeface="Cambria Math" panose="02040503050406030204" pitchFamily="18" charset="0"/>
                            <a:ea typeface="Cambria Math" panose="02040503050406030204" pitchFamily="18" charset="0"/>
                          </a:rPr>
                        </m:ctrlPr>
                      </m:sSupPr>
                      <m:e>
                        <m:r>
                          <a:rPr lang="en-US" sz="2400" b="1" i="1" dirty="0">
                            <a:latin typeface="Cambria Math" panose="02040503050406030204" pitchFamily="18" charset="0"/>
                            <a:ea typeface="Cambria Math" panose="02040503050406030204" pitchFamily="18" charset="0"/>
                          </a:rPr>
                          <m:t>𝒓</m:t>
                        </m:r>
                      </m:e>
                      <m:sup>
                        <m:r>
                          <a:rPr lang="en-US" sz="2400" b="1" i="1" dirty="0">
                            <a:latin typeface="Cambria Math" panose="02040503050406030204" pitchFamily="18" charset="0"/>
                            <a:ea typeface="Cambria Math" panose="02040503050406030204" pitchFamily="18" charset="0"/>
                          </a:rPr>
                          <m:t>′</m:t>
                        </m:r>
                      </m:sup>
                    </m:sSup>
                    <m:r>
                      <a:rPr lang="en-US" sz="2400" b="1" i="1" dirty="0">
                        <a:latin typeface="Cambria Math" panose="02040503050406030204" pitchFamily="18" charset="0"/>
                        <a:ea typeface="Cambria Math" panose="02040503050406030204" pitchFamily="18" charset="0"/>
                      </a:rPr>
                      <m:t>𝒔</m:t>
                    </m:r>
                    <m:r>
                      <a:rPr lang="en-US" sz="2400" b="1" i="1" dirty="0">
                        <a:latin typeface="Cambria Math" panose="02040503050406030204" pitchFamily="18" charset="0"/>
                        <a:ea typeface="Cambria Math" panose="02040503050406030204" pitchFamily="18" charset="0"/>
                      </a:rPr>
                      <m:t> </m:t>
                    </m:r>
                    <m:r>
                      <a:rPr lang="en-US" sz="2400" b="1" i="1" dirty="0">
                        <a:latin typeface="Cambria Math" panose="02040503050406030204" pitchFamily="18" charset="0"/>
                        <a:ea typeface="Cambria Math" panose="02040503050406030204" pitchFamily="18" charset="0"/>
                      </a:rPr>
                      <m:t>𝑭𝒓𝒆𝒒𝒖𝒆𝒏𝒄𝒚</m:t>
                    </m:r>
                  </m:oMath>
                </a14:m>
                <a:endParaRPr lang="en-US" sz="2400" b="1" dirty="0">
                  <a:latin typeface="Calibri" panose="020F0502020204030204" pitchFamily="34" charset="0"/>
                </a:endParaRPr>
              </a:p>
              <a:p>
                <a:endParaRPr lang="en-US" dirty="0">
                  <a:latin typeface="Calibri" panose="020F0502020204030204" pitchFamily="34" charset="0"/>
                </a:endParaRPr>
              </a:p>
              <a:p>
                <a:endParaRPr lang="en-US" dirty="0"/>
              </a:p>
            </p:txBody>
          </p:sp>
        </mc:Choice>
        <mc:Fallback xmlns="">
          <p:sp>
            <p:nvSpPr>
              <p:cNvPr id="9" name="Content Placeholder 8"/>
              <p:cNvSpPr>
                <a:spLocks noGrp="1" noRot="1" noChangeAspect="1" noMove="1" noResize="1" noEditPoints="1" noAdjustHandles="1" noChangeArrowheads="1" noChangeShapeType="1" noTextEdit="1"/>
              </p:cNvSpPr>
              <p:nvPr>
                <p:ph sz="half" idx="1"/>
              </p:nvPr>
            </p:nvSpPr>
            <p:spPr>
              <a:xfrm>
                <a:off x="23884" y="1524001"/>
                <a:ext cx="9120116" cy="4952998"/>
              </a:xfrm>
              <a:blipFill rotWithShape="0">
                <a:blip r:embed="rId3"/>
                <a:stretch>
                  <a:fillRect t="-246" r="-1070"/>
                </a:stretch>
              </a:blipFill>
            </p:spPr>
            <p:txBody>
              <a:bodyPr/>
              <a:lstStyle/>
              <a:p>
                <a:r>
                  <a:rPr lang="en-US">
                    <a:noFill/>
                  </a:rPr>
                  <a:t> </a:t>
                </a:r>
              </a:p>
            </p:txBody>
          </p:sp>
        </mc:Fallback>
      </mc:AlternateContent>
    </p:spTree>
    <p:extLst>
      <p:ext uri="{BB962C8B-B14F-4D97-AF65-F5344CB8AC3E}">
        <p14:creationId xmlns:p14="http://schemas.microsoft.com/office/powerpoint/2010/main" val="343033040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51062"/>
          </a:xfrm>
        </p:spPr>
        <p:txBody>
          <a:bodyPr>
            <a:noAutofit/>
          </a:bodyPr>
          <a:lstStyle/>
          <a:p>
            <a:r>
              <a:rPr lang="en-US" sz="4400" dirty="0">
                <a:latin typeface="Calibri" panose="020F0502020204030204" pitchFamily="34" charset="0"/>
              </a:rPr>
              <a:t>Power and Performance  </a:t>
            </a:r>
            <a:r>
              <a:rPr lang="en-US" sz="4400" dirty="0" smtClean="0">
                <a:latin typeface="Calibri" panose="020F0502020204030204" pitchFamily="34" charset="0"/>
              </a:rPr>
              <a:t>Management</a:t>
            </a:r>
            <a:endParaRPr lang="en-US" sz="4400" dirty="0">
              <a:latin typeface="Calibri" panose="020F0502020204030204" pitchFamily="34" charset="0"/>
            </a:endParaRPr>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19</a:t>
            </a:fld>
            <a:endParaRPr lang="en-US"/>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2094007539"/>
                  </p:ext>
                </p:extLst>
              </p:nvPr>
            </p:nvGraphicFramePr>
            <p:xfrm>
              <a:off x="6028593" y="1784461"/>
              <a:ext cx="3033932" cy="3657598"/>
            </p:xfrm>
            <a:graphic>
              <a:graphicData uri="http://schemas.openxmlformats.org/drawingml/2006/table">
                <a:tbl>
                  <a:tblPr>
                    <a:tableStyleId>{BC89EF96-8CEA-46FF-86C4-4CE0E7609802}</a:tableStyleId>
                  </a:tblPr>
                  <a:tblGrid>
                    <a:gridCol w="742342"/>
                    <a:gridCol w="1148590"/>
                    <a:gridCol w="1143000"/>
                  </a:tblGrid>
                  <a:tr h="1182535">
                    <a:tc>
                      <a:txBody>
                        <a:bodyPr/>
                        <a:lstStyle/>
                        <a:p>
                          <a:pPr algn="ctr" fontAlgn="ctr"/>
                          <a:r>
                            <a:rPr lang="en-US" sz="1600" b="1" u="none" strike="noStrike" dirty="0">
                              <a:effectLst/>
                              <a:latin typeface="Calibri" panose="020F0502020204030204" pitchFamily="34" charset="0"/>
                            </a:rPr>
                            <a:t>Voltage (v)</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smtClean="0">
                              <a:effectLst/>
                              <a:latin typeface="Calibri" panose="020F0502020204030204" pitchFamily="34" charset="0"/>
                            </a:rPr>
                            <a:t>Structural Constrained Frequency </a:t>
                          </a:r>
                          <a14:m>
                            <m:oMath xmlns:m="http://schemas.openxmlformats.org/officeDocument/2006/math">
                              <m:sSub>
                                <m:sSubPr>
                                  <m:ctrlPr>
                                    <a:rPr lang="en-US" sz="1800" b="1" i="1" smtClean="0">
                                      <a:latin typeface="Cambria Math" panose="02040503050406030204" pitchFamily="18" charset="0"/>
                                    </a:rPr>
                                  </m:ctrlPr>
                                </m:sSubPr>
                                <m:e>
                                  <m:r>
                                    <m:rPr>
                                      <m:nor/>
                                    </m:rPr>
                                    <a:rPr lang="en-US" sz="1800" b="1" i="1" dirty="0">
                                      <a:latin typeface="Calibri" panose="020F0502020204030204" pitchFamily="34" charset="0"/>
                                    </a:rPr>
                                    <m:t>ƒ</m:t>
                                  </m:r>
                                </m:e>
                                <m:sub>
                                  <m:r>
                                    <a:rPr lang="en-US" sz="1800" b="1" i="1" dirty="0" smtClean="0">
                                      <a:latin typeface="Cambria Math" panose="02040503050406030204" pitchFamily="18" charset="0"/>
                                    </a:rPr>
                                    <m:t>𝒎𝒂𝒙</m:t>
                                  </m:r>
                                </m:sub>
                              </m:sSub>
                              <m:r>
                                <a:rPr lang="en-US" sz="1800" b="1" i="1">
                                  <a:latin typeface="Cambria Math" panose="02040503050406030204" pitchFamily="18" charset="0"/>
                                </a:rPr>
                                <m:t> </m:t>
                              </m:r>
                            </m:oMath>
                          </a14:m>
                          <a:r>
                            <a:rPr lang="en-US" sz="1600" b="1" u="none" strike="noStrike" dirty="0">
                              <a:effectLst/>
                              <a:latin typeface="Calibri" panose="020F0502020204030204" pitchFamily="34" charset="0"/>
                            </a:rPr>
                            <a:t>(GHz)</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b="1" u="none" strike="noStrike" dirty="0">
                              <a:effectLst/>
                              <a:latin typeface="Calibri" panose="020F0502020204030204" pitchFamily="34" charset="0"/>
                            </a:rPr>
                            <a:t>Power Constrained Frequency (GHz)</a:t>
                          </a:r>
                          <a:endParaRPr lang="en-US" sz="1600" b="1" i="0" u="none" strike="noStrike" dirty="0">
                            <a:solidFill>
                              <a:srgbClr val="000000"/>
                            </a:solidFill>
                            <a:effectLst/>
                            <a:latin typeface="Calibri" panose="020F0502020204030204" pitchFamily="34" charset="0"/>
                          </a:endParaRPr>
                        </a:p>
                      </a:txBody>
                      <a:tcPr marL="9525" marR="9525" marT="9525" marB="0" anchor="ctr"/>
                    </a:tc>
                  </a:tr>
                  <a:tr h="275007">
                    <a:tc>
                      <a:txBody>
                        <a:bodyPr/>
                        <a:lstStyle/>
                        <a:p>
                          <a:pPr algn="ctr" fontAlgn="b"/>
                          <a:r>
                            <a:rPr lang="en-US" sz="1600" b="1" u="none" strike="noStrike">
                              <a:effectLst/>
                              <a:latin typeface="Calibri" panose="020F0502020204030204" pitchFamily="34" charset="0"/>
                            </a:rPr>
                            <a:t>1.3</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5.685</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1.144</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1.25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5.366</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2.23</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1.2</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5.01</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3.3</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4.74</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4.38</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1.136</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4.67</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4.67</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4.46</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5.38</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1.05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4.16</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6.41</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3.84</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7.45</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0.9</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3.15</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9.8</a:t>
                          </a:r>
                          <a:endParaRPr lang="en-US"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2094007539"/>
                  </p:ext>
                </p:extLst>
              </p:nvPr>
            </p:nvGraphicFramePr>
            <p:xfrm>
              <a:off x="6028593" y="1784461"/>
              <a:ext cx="3033932" cy="3657598"/>
            </p:xfrm>
            <a:graphic>
              <a:graphicData uri="http://schemas.openxmlformats.org/drawingml/2006/table">
                <a:tbl>
                  <a:tblPr>
                    <a:tableStyleId>{BC89EF96-8CEA-46FF-86C4-4CE0E7609802}</a:tableStyleId>
                  </a:tblPr>
                  <a:tblGrid>
                    <a:gridCol w="742342"/>
                    <a:gridCol w="1148590"/>
                    <a:gridCol w="1143000"/>
                  </a:tblGrid>
                  <a:tr h="1182535">
                    <a:tc>
                      <a:txBody>
                        <a:bodyPr/>
                        <a:lstStyle/>
                        <a:p>
                          <a:pPr algn="ctr" fontAlgn="ctr"/>
                          <a:r>
                            <a:rPr lang="en-US" sz="1600" b="1" u="none" strike="noStrike" dirty="0">
                              <a:effectLst/>
                              <a:latin typeface="Calibri" panose="020F0502020204030204" pitchFamily="34" charset="0"/>
                            </a:rPr>
                            <a:t>Voltage (v)</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en-US"/>
                        </a:p>
                      </a:txBody>
                      <a:tcPr marL="9525" marR="9525" marT="9525" marB="0" anchor="ctr">
                        <a:blipFill rotWithShape="0">
                          <a:blip r:embed="rId2"/>
                          <a:stretch>
                            <a:fillRect l="-65079" t="-515" r="-100529" b="-220619"/>
                          </a:stretch>
                        </a:blipFill>
                      </a:tcPr>
                    </a:tc>
                    <a:tc>
                      <a:txBody>
                        <a:bodyPr/>
                        <a:lstStyle/>
                        <a:p>
                          <a:pPr algn="ctr" fontAlgn="ctr"/>
                          <a:r>
                            <a:rPr lang="en-US" sz="1600" b="1" u="none" strike="noStrike" dirty="0">
                              <a:effectLst/>
                              <a:latin typeface="Calibri" panose="020F0502020204030204" pitchFamily="34" charset="0"/>
                            </a:rPr>
                            <a:t>Power Constrained Frequency (GHz)</a:t>
                          </a:r>
                          <a:endParaRPr lang="en-US" sz="1600" b="1" i="0" u="none" strike="noStrike" dirty="0">
                            <a:solidFill>
                              <a:srgbClr val="000000"/>
                            </a:solidFill>
                            <a:effectLst/>
                            <a:latin typeface="Calibri" panose="020F0502020204030204" pitchFamily="34" charset="0"/>
                          </a:endParaRPr>
                        </a:p>
                      </a:txBody>
                      <a:tcPr marL="9525" marR="9525" marT="9525" marB="0" anchor="ctr"/>
                    </a:tc>
                  </a:tr>
                  <a:tr h="275007">
                    <a:tc>
                      <a:txBody>
                        <a:bodyPr/>
                        <a:lstStyle/>
                        <a:p>
                          <a:pPr algn="ctr" fontAlgn="b"/>
                          <a:r>
                            <a:rPr lang="en-US" sz="1600" b="1" u="none" strike="noStrike">
                              <a:effectLst/>
                              <a:latin typeface="Calibri" panose="020F0502020204030204" pitchFamily="34" charset="0"/>
                            </a:rPr>
                            <a:t>1.3</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5.685</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1.144</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1.25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5.366</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2.23</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1.2</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5.01</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3.3</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4.74</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4.38</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1.136</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4.67</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4.67</a:t>
                          </a:r>
                          <a:endParaRPr lang="en-US" sz="1600" b="1" i="0" u="none" strike="noStrike">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4.46</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5.38</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1.05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4.16</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6.41</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1</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latin typeface="Calibri" panose="020F0502020204030204" pitchFamily="34" charset="0"/>
                            </a:rPr>
                            <a:t>3.84</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7.45</a:t>
                          </a:r>
                          <a:endParaRPr lang="en-US" sz="1600" b="1" i="0" u="none" strike="noStrike" dirty="0">
                            <a:solidFill>
                              <a:srgbClr val="000000"/>
                            </a:solidFill>
                            <a:effectLst/>
                            <a:latin typeface="Calibri" panose="020F0502020204030204" pitchFamily="34" charset="0"/>
                          </a:endParaRPr>
                        </a:p>
                      </a:txBody>
                      <a:tcPr marL="9525" marR="9525" marT="9525" marB="0" anchor="b"/>
                    </a:tc>
                  </a:tr>
                  <a:tr h="275007">
                    <a:tc>
                      <a:txBody>
                        <a:bodyPr/>
                        <a:lstStyle/>
                        <a:p>
                          <a:pPr algn="ctr" fontAlgn="b"/>
                          <a:r>
                            <a:rPr lang="en-US" sz="1600" b="1" u="none" strike="noStrike">
                              <a:effectLst/>
                              <a:latin typeface="Calibri" panose="020F0502020204030204" pitchFamily="34" charset="0"/>
                            </a:rPr>
                            <a:t>0.9</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3.15</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latin typeface="Calibri" panose="020F0502020204030204" pitchFamily="34" charset="0"/>
                            </a:rPr>
                            <a:t>9.8</a:t>
                          </a:r>
                          <a:endParaRPr lang="en-US"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mc:Fallback>
      </mc:AlternateContent>
      <p:sp>
        <p:nvSpPr>
          <p:cNvPr id="11" name="Rectangle 10"/>
          <p:cNvSpPr/>
          <p:nvPr/>
        </p:nvSpPr>
        <p:spPr>
          <a:xfrm>
            <a:off x="6028593" y="4038600"/>
            <a:ext cx="3033932" cy="3048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 y="1524001"/>
            <a:ext cx="6019102" cy="4572000"/>
          </a:xfrm>
        </p:spPr>
      </p:pic>
    </p:spTree>
    <p:extLst>
      <p:ext uri="{BB962C8B-B14F-4D97-AF65-F5344CB8AC3E}">
        <p14:creationId xmlns:p14="http://schemas.microsoft.com/office/powerpoint/2010/main" val="258538016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Outline</a:t>
            </a:r>
            <a:endParaRPr lang="en-US" sz="5400" dirty="0">
              <a:latin typeface="Calibri" panose="020F0502020204030204" pitchFamily="34" charset="0"/>
            </a:endParaRPr>
          </a:p>
        </p:txBody>
      </p:sp>
      <p:sp>
        <p:nvSpPr>
          <p:cNvPr id="3" name="Content Placeholder 2"/>
          <p:cNvSpPr>
            <a:spLocks noGrp="1"/>
          </p:cNvSpPr>
          <p:nvPr>
            <p:ph idx="1"/>
          </p:nvPr>
        </p:nvSpPr>
        <p:spPr>
          <a:xfrm>
            <a:off x="457200" y="1501902"/>
            <a:ext cx="8001000" cy="5127498"/>
          </a:xfrm>
        </p:spPr>
        <p:txBody>
          <a:bodyPr>
            <a:noAutofit/>
          </a:bodyPr>
          <a:lstStyle/>
          <a:p>
            <a:pPr marL="118872" indent="0">
              <a:buNone/>
            </a:pPr>
            <a:endParaRPr lang="en-US" sz="1800" dirty="0" smtClean="0">
              <a:latin typeface="Calibri" panose="020F0502020204030204" pitchFamily="34" charset="0"/>
            </a:endParaRPr>
          </a:p>
          <a:p>
            <a:r>
              <a:rPr lang="en-US" sz="2400" dirty="0" smtClean="0">
                <a:latin typeface="Calibri" panose="020F0502020204030204" pitchFamily="34" charset="0"/>
              </a:rPr>
              <a:t>Problem Statement </a:t>
            </a:r>
          </a:p>
          <a:p>
            <a:endParaRPr lang="en-US" sz="2400" dirty="0" smtClean="0">
              <a:latin typeface="Calibri" panose="020F0502020204030204" pitchFamily="34" charset="0"/>
            </a:endParaRPr>
          </a:p>
          <a:p>
            <a:r>
              <a:rPr lang="en-US" sz="2400" dirty="0" smtClean="0">
                <a:latin typeface="Calibri" panose="020F0502020204030204" pitchFamily="34" charset="0"/>
              </a:rPr>
              <a:t>Background</a:t>
            </a:r>
          </a:p>
          <a:p>
            <a:endParaRPr lang="en-US" sz="2400" dirty="0" smtClean="0">
              <a:latin typeface="Calibri" panose="020F0502020204030204" pitchFamily="34" charset="0"/>
            </a:endParaRPr>
          </a:p>
          <a:p>
            <a:r>
              <a:rPr lang="en-US" sz="2400" dirty="0" smtClean="0">
                <a:latin typeface="Calibri" panose="020F0502020204030204" pitchFamily="34" charset="0"/>
              </a:rPr>
              <a:t>Methodology</a:t>
            </a:r>
          </a:p>
          <a:p>
            <a:endParaRPr lang="en-US" sz="2400" dirty="0" smtClean="0">
              <a:latin typeface="Calibri" panose="020F0502020204030204" pitchFamily="34" charset="0"/>
            </a:endParaRPr>
          </a:p>
          <a:p>
            <a:r>
              <a:rPr lang="en-US" sz="2400" dirty="0" smtClean="0">
                <a:latin typeface="Calibri" panose="020F0502020204030204" pitchFamily="34" charset="0"/>
              </a:rPr>
              <a:t>Simulation setup</a:t>
            </a:r>
          </a:p>
          <a:p>
            <a:endParaRPr lang="en-US" sz="2400" dirty="0">
              <a:latin typeface="Calibri" panose="020F0502020204030204" pitchFamily="34" charset="0"/>
            </a:endParaRPr>
          </a:p>
          <a:p>
            <a:r>
              <a:rPr lang="en-US" sz="2400" dirty="0" smtClean="0">
                <a:latin typeface="Calibri" panose="020F0502020204030204" pitchFamily="34" charset="0"/>
              </a:rPr>
              <a:t>Results</a:t>
            </a:r>
          </a:p>
          <a:p>
            <a:pPr marL="118872" indent="0">
              <a:buNone/>
            </a:pPr>
            <a:endParaRPr lang="en-US" sz="2400" dirty="0" smtClean="0">
              <a:latin typeface="Calibri" panose="020F0502020204030204" pitchFamily="34" charset="0"/>
            </a:endParaRPr>
          </a:p>
          <a:p>
            <a:r>
              <a:rPr lang="en-US" sz="2400" dirty="0" smtClean="0">
                <a:latin typeface="Calibri" panose="020F0502020204030204" pitchFamily="34" charset="0"/>
              </a:rPr>
              <a:t>Applications</a:t>
            </a:r>
          </a:p>
          <a:p>
            <a:endParaRPr lang="en-US" sz="2400" dirty="0">
              <a:latin typeface="Calibri" panose="020F0502020204030204" pitchFamily="34" charset="0"/>
            </a:endParaRPr>
          </a:p>
          <a:p>
            <a:r>
              <a:rPr lang="en-US" sz="2400" dirty="0" smtClean="0">
                <a:latin typeface="Calibri" panose="020F0502020204030204" pitchFamily="34" charset="0"/>
              </a:rPr>
              <a:t>Conclusion</a:t>
            </a:r>
          </a:p>
          <a:p>
            <a:pPr marL="118872" indent="0">
              <a:buNone/>
            </a:pPr>
            <a:endParaRPr lang="en-US" sz="2000" dirty="0">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DAF9EE7D-FB37-4E04-8982-7171E671F843}" type="slidenum">
              <a:rPr lang="en-US" smtClean="0"/>
              <a:pPr/>
              <a:t>2</a:t>
            </a:fld>
            <a:endParaRPr lang="en-US"/>
          </a:p>
        </p:txBody>
      </p:sp>
      <p:sp>
        <p:nvSpPr>
          <p:cNvPr id="6" name="Date Placeholder 5"/>
          <p:cNvSpPr>
            <a:spLocks noGrp="1"/>
          </p:cNvSpPr>
          <p:nvPr>
            <p:ph type="dt" sz="half" idx="10"/>
          </p:nvPr>
        </p:nvSpPr>
        <p:spPr/>
        <p:txBody>
          <a:bodyPr/>
          <a:lstStyle/>
          <a:p>
            <a:fld id="{4204052C-3EBE-4F12-8F5A-3B335ADB4AE5}" type="datetime4">
              <a:rPr lang="en-US" smtClean="0"/>
              <a:t>February 5, 2016</a:t>
            </a:fld>
            <a:endParaRPr lang="en-US"/>
          </a:p>
        </p:txBody>
      </p:sp>
      <p:sp>
        <p:nvSpPr>
          <p:cNvPr id="7" name="Footer Placeholder 6"/>
          <p:cNvSpPr>
            <a:spLocks noGrp="1"/>
          </p:cNvSpPr>
          <p:nvPr>
            <p:ph type="ftr" sz="quarter" idx="11"/>
          </p:nvPr>
        </p:nvSpPr>
        <p:spPr/>
        <p:txBody>
          <a:bodyPr/>
          <a:lstStyle/>
          <a:p>
            <a:r>
              <a:rPr lang="en-US" smtClean="0"/>
              <a:t>MTV 2015</a:t>
            </a:r>
            <a:endParaRPr lang="en-US"/>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0" y="152400"/>
            <a:ext cx="9122899" cy="1098662"/>
          </a:xfrm>
        </p:spPr>
        <p:txBody>
          <a:bodyPr>
            <a:noAutofit/>
          </a:bodyPr>
          <a:lstStyle/>
          <a:p>
            <a:r>
              <a:rPr lang="en-US" sz="4400" dirty="0">
                <a:latin typeface="Calibri" panose="020F0502020204030204" pitchFamily="34" charset="0"/>
              </a:rPr>
              <a:t>Power and Performance  </a:t>
            </a:r>
            <a:r>
              <a:rPr lang="en-US" sz="4400" dirty="0" smtClean="0">
                <a:latin typeface="Calibri" panose="020F0502020204030204" pitchFamily="34" charset="0"/>
              </a:rPr>
              <a:t>Management cont.…</a:t>
            </a:r>
            <a:endParaRPr lang="en-US" sz="4400" dirty="0">
              <a:latin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8" name="Content Placeholder 7"/>
              <p:cNvGraphicFramePr>
                <a:graphicFrameLocks noGrp="1"/>
              </p:cNvGraphicFramePr>
              <p:nvPr>
                <p:ph sz="half" idx="1"/>
                <p:extLst>
                  <p:ext uri="{D42A27DB-BD31-4B8C-83A1-F6EECF244321}">
                    <p14:modId xmlns:p14="http://schemas.microsoft.com/office/powerpoint/2010/main" val="3100376642"/>
                  </p:ext>
                </p:extLst>
              </p:nvPr>
            </p:nvGraphicFramePr>
            <p:xfrm>
              <a:off x="76201" y="1662190"/>
              <a:ext cx="8991598" cy="4638418"/>
            </p:xfrm>
            <a:graphic>
              <a:graphicData uri="http://schemas.openxmlformats.org/drawingml/2006/table">
                <a:tbl>
                  <a:tblPr>
                    <a:tableStyleId>{BC89EF96-8CEA-46FF-86C4-4CE0E7609802}</a:tableStyleId>
                  </a:tblPr>
                  <a:tblGrid>
                    <a:gridCol w="1904999"/>
                    <a:gridCol w="1143000"/>
                    <a:gridCol w="1295400"/>
                    <a:gridCol w="762000"/>
                    <a:gridCol w="685800"/>
                    <a:gridCol w="838200"/>
                    <a:gridCol w="609600"/>
                    <a:gridCol w="878416"/>
                    <a:gridCol w="874183"/>
                  </a:tblGrid>
                  <a:tr h="395210">
                    <a:tc gridSpan="9">
                      <a:txBody>
                        <a:bodyPr/>
                        <a:lstStyle/>
                        <a:p>
                          <a:pPr algn="ctr" fontAlgn="ctr"/>
                          <a:r>
                            <a:rPr lang="en-US" sz="2000" b="1" u="none" strike="noStrike" dirty="0">
                              <a:effectLst/>
                              <a:latin typeface="Calibri" panose="020F0502020204030204" pitchFamily="34" charset="0"/>
                            </a:rPr>
                            <a:t>TIME AND ENERGY FOR A PROGRAM THAT EXECUTES IN 2 BILLION CLOCK CYCLES</a:t>
                          </a:r>
                          <a:endParaRPr lang="en-US" sz="20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29003">
                    <a:tc>
                      <a:txBody>
                        <a:bodyPr/>
                        <a:lstStyle/>
                        <a:p>
                          <a:pPr algn="ctr" fontAlgn="ctr"/>
                          <a:r>
                            <a:rPr lang="en-US" sz="1800" b="1" u="none" strike="noStrike" dirty="0" smtClean="0">
                              <a:effectLst/>
                              <a:latin typeface="Calibri" panose="020F0502020204030204" pitchFamily="34" charset="0"/>
                            </a:rPr>
                            <a:t>Voltage </a:t>
                          </a:r>
                          <a14:m>
                            <m:oMath xmlns:m="http://schemas.openxmlformats.org/officeDocument/2006/math">
                              <m:sSub>
                                <m:sSubPr>
                                  <m:ctrlPr>
                                    <a:rPr lang="en-US" sz="1800" b="1" i="1" u="none" strike="noStrike" smtClean="0">
                                      <a:effectLst/>
                                      <a:latin typeface="Cambria Math" panose="02040503050406030204" pitchFamily="18" charset="0"/>
                                    </a:rPr>
                                  </m:ctrlPr>
                                </m:sSubPr>
                                <m:e>
                                  <m:r>
                                    <a:rPr lang="en-US" sz="1800" b="1" i="1" u="none" strike="noStrike" smtClean="0">
                                      <a:effectLst/>
                                      <a:latin typeface="Cambria Math" panose="02040503050406030204" pitchFamily="18" charset="0"/>
                                    </a:rPr>
                                    <m:t>𝑽</m:t>
                                  </m:r>
                                </m:e>
                                <m:sub>
                                  <m:r>
                                    <a:rPr lang="en-US" sz="1800" b="1" i="1" u="none" strike="noStrike" smtClean="0">
                                      <a:effectLst/>
                                      <a:latin typeface="Cambria Math" panose="02040503050406030204" pitchFamily="18" charset="0"/>
                                    </a:rPr>
                                    <m:t>𝒅𝒅</m:t>
                                  </m:r>
                                </m:sub>
                              </m:sSub>
                            </m:oMath>
                          </a14:m>
                          <a:r>
                            <a:rPr lang="en-US" sz="1800" b="1" u="none" strike="noStrike" dirty="0" smtClean="0">
                              <a:effectLst/>
                              <a:latin typeface="Calibri" panose="020F0502020204030204" pitchFamily="34" charset="0"/>
                            </a:rPr>
                            <a:t> </a:t>
                          </a:r>
                          <a:r>
                            <a:rPr lang="en-US" sz="1800" b="1" u="none" strike="noStrike" dirty="0">
                              <a:effectLst/>
                              <a:latin typeface="Calibri" panose="020F0502020204030204" pitchFamily="34" charset="0"/>
                            </a:rPr>
                            <a:t>(V)</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 Frequency </a:t>
                          </a:r>
                          <a:endParaRPr lang="en-US" sz="1800" b="1" u="none" strike="noStrike" dirty="0" smtClean="0">
                            <a:effectLst/>
                            <a:latin typeface="Calibri" panose="020F0502020204030204" pitchFamily="34" charset="0"/>
                          </a:endParaRPr>
                        </a:p>
                        <a:p>
                          <a:pPr algn="ctr" fontAlgn="ctr"/>
                          <a:r>
                            <a:rPr lang="en-US" sz="1800" b="1" i="1" u="none" strike="noStrike" dirty="0" smtClean="0">
                              <a:effectLst/>
                              <a:latin typeface="Calibri" panose="020F0502020204030204" pitchFamily="34" charset="0"/>
                            </a:rPr>
                            <a:t>f</a:t>
                          </a:r>
                          <a:r>
                            <a:rPr lang="en-US" sz="1800" b="1" u="none" strike="noStrike" dirty="0" smtClean="0">
                              <a:effectLst/>
                              <a:latin typeface="Calibri" panose="020F0502020204030204" pitchFamily="34" charset="0"/>
                            </a:rPr>
                            <a:t> </a:t>
                          </a:r>
                          <a:r>
                            <a:rPr lang="en-US" sz="1800" b="1" u="none" strike="noStrike" dirty="0">
                              <a:effectLst/>
                              <a:latin typeface="Calibri" panose="020F0502020204030204" pitchFamily="34" charset="0"/>
                            </a:rPr>
                            <a:t>(GHz)</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Cycle Efficiency </a:t>
                          </a:r>
                          <a:r>
                            <a:rPr lang="el-GR" sz="1800" b="1" u="none" strike="noStrike" dirty="0">
                              <a:effectLst/>
                              <a:latin typeface="Calibri" panose="020F0502020204030204" pitchFamily="34" charset="0"/>
                            </a:rPr>
                            <a:t>η (</a:t>
                          </a:r>
                          <a:r>
                            <a:rPr lang="en-US" sz="1800" b="1" u="none" strike="noStrike" dirty="0">
                              <a:effectLst/>
                              <a:latin typeface="Calibri" panose="020F0502020204030204" pitchFamily="34" charset="0"/>
                            </a:rPr>
                            <a:t>MHz/Joules) </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b"/>
                          <a:r>
                            <a:rPr lang="en-US" sz="1800" b="1" u="none" strike="noStrike" dirty="0">
                              <a:effectLst/>
                              <a:latin typeface="Calibri" panose="020F0502020204030204" pitchFamily="34" charset="0"/>
                            </a:rPr>
                            <a:t> Power Consumption (Watts)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 Execution Time (Seconds)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b"/>
                          <a:r>
                            <a:rPr lang="en-US" sz="1800" b="1" u="none" strike="noStrike" dirty="0">
                              <a:effectLst/>
                              <a:latin typeface="Calibri" panose="020F0502020204030204" pitchFamily="34" charset="0"/>
                            </a:rPr>
                            <a:t>Total TDP Energy Consumed by Program </a:t>
                          </a:r>
                          <a:endParaRPr lang="en-US" sz="1800" b="1" u="none" strike="noStrike" dirty="0" smtClean="0">
                            <a:effectLst/>
                            <a:latin typeface="Calibri" panose="020F0502020204030204" pitchFamily="34" charset="0"/>
                          </a:endParaRPr>
                        </a:p>
                        <a:p>
                          <a:pPr algn="ctr" fontAlgn="b"/>
                          <a:r>
                            <a:rPr lang="en-US" sz="1800" b="1" u="none" strike="noStrike" dirty="0" smtClean="0">
                              <a:effectLst/>
                              <a:latin typeface="Calibri" panose="020F0502020204030204" pitchFamily="34" charset="0"/>
                            </a:rPr>
                            <a:t>(</a:t>
                          </a:r>
                          <a:r>
                            <a:rPr lang="en-US" sz="1800" b="1" u="none" strike="noStrike" dirty="0">
                              <a:effectLst/>
                              <a:latin typeface="Calibri" panose="020F0502020204030204" pitchFamily="34" charset="0"/>
                            </a:rPr>
                            <a:t>Joules)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r h="718321">
                    <a:tc>
                      <a:txBody>
                        <a:bodyPr/>
                        <a:lstStyle/>
                        <a:p>
                          <a:pPr algn="ctr" fontAlgn="ctr"/>
                          <a:r>
                            <a:rPr lang="en-US" sz="1800" b="1" u="none" strike="noStrike">
                              <a:effectLst/>
                              <a:latin typeface="Calibri" panose="020F0502020204030204" pitchFamily="34" charset="0"/>
                            </a:rPr>
                            <a:t>Nominal Operating Voltage (1.2V)</a:t>
                          </a:r>
                          <a:endParaRPr lang="en-US" sz="18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3.3</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34.74</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n-US" sz="1800" b="1" u="none" strike="noStrike" dirty="0">
                              <a:effectLst/>
                              <a:latin typeface="Calibri" panose="020F0502020204030204" pitchFamily="34" charset="0"/>
                            </a:rPr>
                            <a:t>95W</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a:effectLst/>
                              <a:latin typeface="Calibri" panose="020F0502020204030204" pitchFamily="34" charset="0"/>
                            </a:rPr>
                            <a:t>0.61s</a:t>
                          </a:r>
                          <a:endParaRPr lang="en-US" sz="1800" b="1" i="0" u="none" strike="noStrike">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57.57 J</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r h="588759">
                    <a:tc rowSpan="4">
                      <a:txBody>
                        <a:bodyPr/>
                        <a:lstStyle/>
                        <a:p>
                          <a:pPr algn="ctr" fontAlgn="ctr"/>
                          <a:r>
                            <a:rPr lang="en-US" sz="1800" b="1" u="none" strike="noStrike" dirty="0" smtClean="0">
                              <a:effectLst/>
                              <a:latin typeface="Calibri" panose="020F0502020204030204" pitchFamily="34" charset="0"/>
                            </a:rPr>
                            <a:t>Operating </a:t>
                          </a:r>
                          <a:r>
                            <a:rPr lang="en-US" sz="1800" b="1" u="none" strike="noStrike" dirty="0">
                              <a:effectLst/>
                              <a:latin typeface="Calibri" panose="020F0502020204030204" pitchFamily="34" charset="0"/>
                            </a:rPr>
                            <a:t>Voltage (1.2V</a:t>
                          </a:r>
                          <a:r>
                            <a:rPr lang="en-US" sz="1800" b="1" u="none" strike="noStrike" dirty="0" smtClean="0">
                              <a:effectLst/>
                              <a:latin typeface="Calibri" panose="020F0502020204030204" pitchFamily="34" charset="0"/>
                            </a:rPr>
                            <a:t>)</a:t>
                          </a:r>
                        </a:p>
                        <a:p>
                          <a:pPr algn="ctr" fontAlgn="ctr"/>
                          <a:r>
                            <a:rPr lang="en-US" sz="1800" b="1" i="0" u="none" strike="noStrike" dirty="0" smtClean="0">
                              <a:solidFill>
                                <a:srgbClr val="000000"/>
                              </a:solidFill>
                              <a:effectLst/>
                              <a:latin typeface="Calibri" panose="020F0502020204030204" pitchFamily="34" charset="0"/>
                            </a:rPr>
                            <a:t>Overclocked at 5.01GHz</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dirty="0">
                              <a:effectLst/>
                              <a:latin typeface="Calibri" panose="020F0502020204030204" pitchFamily="34" charset="0"/>
                            </a:rPr>
                            <a:t>At 3.3 </a:t>
                          </a:r>
                          <a:endParaRPr lang="en-US" sz="1800" b="1" u="none" strike="noStrike" dirty="0" smtClean="0">
                            <a:effectLst/>
                            <a:latin typeface="Calibri" panose="020F0502020204030204" pitchFamily="34" charset="0"/>
                          </a:endParaRPr>
                        </a:p>
                        <a:p>
                          <a:pPr algn="ctr" fontAlgn="ctr"/>
                          <a:r>
                            <a:rPr lang="en-US" sz="1800" b="1" u="none" strike="noStrike" dirty="0" smtClean="0">
                              <a:effectLst/>
                              <a:latin typeface="Calibri" panose="020F0502020204030204" pitchFamily="34" charset="0"/>
                            </a:rPr>
                            <a:t>(</a:t>
                          </a:r>
                          <a:r>
                            <a:rPr lang="en-US" sz="1800" b="1" u="none" strike="noStrike" dirty="0">
                              <a:effectLst/>
                              <a:latin typeface="Calibri" panose="020F0502020204030204" pitchFamily="34" charset="0"/>
                            </a:rPr>
                            <a:t>80% task)</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dirty="0">
                              <a:effectLst/>
                              <a:latin typeface="Calibri" panose="020F0502020204030204" pitchFamily="34" charset="0"/>
                            </a:rPr>
                            <a:t>34.74</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baseline="0" dirty="0" smtClean="0">
                              <a:effectLst/>
                              <a:latin typeface="Calibri" panose="020F0502020204030204" pitchFamily="34" charset="0"/>
                            </a:rPr>
                            <a:t>76W                </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smtClean="0">
                              <a:effectLst/>
                              <a:latin typeface="Calibri" panose="020F0502020204030204" pitchFamily="34" charset="0"/>
                            </a:rPr>
                            <a:t>101W</a:t>
                          </a:r>
                          <a:endParaRPr lang="en-US" sz="1800" b="1" i="0" u="none" strike="noStrike" dirty="0" smtClean="0">
                            <a:solidFill>
                              <a:srgbClr val="000000"/>
                            </a:solidFill>
                            <a:effectLst/>
                            <a:latin typeface="Calibri" panose="020F0502020204030204" pitchFamily="34" charset="0"/>
                          </a:endParaRPr>
                        </a:p>
                        <a:p>
                          <a:pPr algn="ctr" fontAlgn="ct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smtClean="0">
                              <a:effectLst/>
                              <a:latin typeface="Calibri" panose="020F0502020204030204" pitchFamily="34" charset="0"/>
                            </a:rPr>
                            <a:t>0.48</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algn="ctr" fontAlgn="ctr"/>
                          <a:r>
                            <a:rPr lang="en-US" sz="1800" b="1" u="none" strike="noStrike" dirty="0" smtClean="0">
                              <a:effectLst/>
                              <a:latin typeface="Calibri" panose="020F0502020204030204" pitchFamily="34" charset="0"/>
                            </a:rPr>
                            <a:t>0.56s</a:t>
                          </a:r>
                          <a:endParaRPr lang="en-US" sz="1800" b="1" i="0" u="none" strike="noStrike" dirty="0">
                            <a:solidFill>
                              <a:srgbClr val="000000"/>
                            </a:solidFill>
                            <a:effectLst/>
                            <a:latin typeface="Calibri" panose="020F0502020204030204" pitchFamily="34" charset="0"/>
                          </a:endParaRPr>
                        </a:p>
                      </a:txBody>
                      <a:tcPr marL="0" marR="0" marT="0" marB="0" anchor="ctr"/>
                    </a:tc>
                    <a:tc rowSpan="2">
                      <a:txBody>
                        <a:bodyPr/>
                        <a:lstStyle/>
                        <a:p>
                          <a:pPr algn="ctr" fontAlgn="ctr"/>
                          <a:r>
                            <a:rPr lang="en-US" sz="1800" b="1" u="none" strike="noStrike" dirty="0" smtClean="0">
                              <a:effectLst/>
                              <a:latin typeface="Calibri" panose="020F0502020204030204" pitchFamily="34" charset="0"/>
                            </a:rPr>
                            <a:t>36.8</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algn="ctr" fontAlgn="ctr"/>
                          <a:r>
                            <a:rPr lang="en-US" sz="1800" b="1" u="none" strike="noStrike" dirty="0" smtClean="0">
                              <a:effectLst/>
                              <a:latin typeface="Calibri" panose="020F0502020204030204" pitchFamily="34" charset="0"/>
                            </a:rPr>
                            <a:t>56.8 J</a:t>
                          </a:r>
                          <a:endParaRPr lang="en-US" sz="1800" b="1" i="0" u="none" strike="noStrike" dirty="0">
                            <a:solidFill>
                              <a:srgbClr val="000000"/>
                            </a:solidFill>
                            <a:effectLst/>
                            <a:latin typeface="Calibri" panose="020F0502020204030204" pitchFamily="34" charset="0"/>
                          </a:endParaRPr>
                        </a:p>
                      </a:txBody>
                      <a:tcPr marL="0" marR="0" marT="0" marB="0" anchor="ctr"/>
                    </a:tc>
                  </a:tr>
                  <a:tr h="273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1800" b="1" u="none" strike="noStrike" dirty="0" smtClean="0">
                              <a:effectLst/>
                              <a:latin typeface="Calibri" panose="020F0502020204030204" pitchFamily="34" charset="0"/>
                            </a:rPr>
                            <a:t>0.0798</a:t>
                          </a:r>
                          <a:endParaRPr lang="en-US" sz="1800" b="1" i="0" u="none" strike="noStrike" dirty="0">
                            <a:solidFill>
                              <a:srgbClr val="000000"/>
                            </a:solidFill>
                            <a:effectLst/>
                            <a:latin typeface="Calibri" panose="020F0502020204030204" pitchFamily="34" charset="0"/>
                          </a:endParaRPr>
                        </a:p>
                      </a:txBody>
                      <a:tcPr marL="0" marR="0"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273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1800" b="1" u="none" strike="noStrike" dirty="0" smtClean="0">
                              <a:effectLst/>
                              <a:latin typeface="Calibri" panose="020F0502020204030204" pitchFamily="34" charset="0"/>
                            </a:rPr>
                            <a:t>20</a:t>
                          </a:r>
                          <a:endParaRPr lang="en-US" sz="1800" b="1" i="0" u="none" strike="noStrike" dirty="0">
                            <a:solidFill>
                              <a:srgbClr val="000000"/>
                            </a:solidFill>
                            <a:effectLst/>
                            <a:latin typeface="Calibri" panose="020F0502020204030204" pitchFamily="34" charset="0"/>
                          </a:endParaRPr>
                        </a:p>
                      </a:txBody>
                      <a:tcPr marL="0" marR="0" marT="0" marB="0" anchor="ctr"/>
                    </a:tc>
                    <a:tc v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0" marR="0" marT="0" marB="0" anchor="ctr"/>
                    </a:tc>
                  </a:tr>
                  <a:tr h="578182">
                    <a:tc vMerge="1">
                      <a:txBody>
                        <a:bodyPr/>
                        <a:lstStyle/>
                        <a:p>
                          <a:endParaRPr lang="en-US"/>
                        </a:p>
                      </a:txBody>
                      <a:tcPr/>
                    </a:tc>
                    <a:tc>
                      <a:txBody>
                        <a:bodyPr/>
                        <a:lstStyle/>
                        <a:p>
                          <a:pPr algn="ctr" fontAlgn="ctr"/>
                          <a:r>
                            <a:rPr lang="en-US" sz="1800" b="1" u="none" strike="noStrike" dirty="0">
                              <a:effectLst/>
                              <a:latin typeface="Calibri" panose="020F0502020204030204" pitchFamily="34" charset="0"/>
                            </a:rPr>
                            <a:t>At </a:t>
                          </a:r>
                          <a:r>
                            <a:rPr lang="en-US" sz="1800" b="1" u="none" strike="noStrike" dirty="0" smtClean="0">
                              <a:effectLst/>
                              <a:latin typeface="Calibri" panose="020F0502020204030204" pitchFamily="34" charset="0"/>
                            </a:rPr>
                            <a:t>5.01</a:t>
                          </a:r>
                        </a:p>
                        <a:p>
                          <a:pPr algn="ctr" fontAlgn="ctr"/>
                          <a:r>
                            <a:rPr lang="en-US" sz="1800" b="1" u="none" strike="noStrike" dirty="0" smtClean="0">
                              <a:effectLst/>
                              <a:latin typeface="Calibri" panose="020F0502020204030204" pitchFamily="34" charset="0"/>
                            </a:rPr>
                            <a:t>(20</a:t>
                          </a:r>
                          <a:r>
                            <a:rPr lang="en-US" sz="1800" b="1" u="none" strike="noStrike" dirty="0">
                              <a:effectLst/>
                              <a:latin typeface="Calibri" panose="020F0502020204030204" pitchFamily="34" charset="0"/>
                            </a:rPr>
                            <a:t>% task)</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39.88</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a:r>
                            <a:rPr lang="en-US" sz="1800" b="1" dirty="0" smtClean="0">
                              <a:latin typeface="Calibri" panose="020F0502020204030204" pitchFamily="34" charset="0"/>
                            </a:rPr>
                            <a:t>26W</a:t>
                          </a:r>
                          <a:endParaRPr lang="en-US" sz="1800" b="1" dirty="0">
                            <a:latin typeface="Calibri" panose="020F0502020204030204" pitchFamily="34" charset="0"/>
                          </a:endParaRPr>
                        </a:p>
                      </a:txBody>
                      <a:tcPr marL="0" marR="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74323">
                    <a:tc>
                      <a:txBody>
                        <a:bodyPr/>
                        <a:lstStyle/>
                        <a:p>
                          <a:pPr algn="ctr" fontAlgn="ctr"/>
                          <a:r>
                            <a:rPr lang="en-US" sz="1800" b="1" u="none" strike="noStrike" dirty="0">
                              <a:effectLst/>
                              <a:latin typeface="Calibri" panose="020F0502020204030204" pitchFamily="34" charset="0"/>
                            </a:rPr>
                            <a:t>Optimum Operating Voltage (1.136 V)</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4.67</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49.15</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n-US" sz="1800" b="1" u="none" strike="noStrike" dirty="0">
                              <a:effectLst/>
                              <a:latin typeface="Calibri" panose="020F0502020204030204" pitchFamily="34" charset="0"/>
                            </a:rPr>
                            <a:t>95W</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smtClean="0">
                              <a:effectLst/>
                              <a:latin typeface="Calibri" panose="020F0502020204030204" pitchFamily="34" charset="0"/>
                            </a:rPr>
                            <a:t>0.43s</a:t>
                          </a:r>
                        </a:p>
                        <a:p>
                          <a:pPr algn="ctr" fontAlgn="ctr"/>
                          <a:r>
                            <a:rPr lang="en-US" sz="1800" b="1" u="none" strike="noStrike" dirty="0" smtClean="0">
                              <a:effectLst/>
                              <a:latin typeface="Calibri" panose="020F0502020204030204" pitchFamily="34" charset="0"/>
                            </a:rPr>
                            <a:t>(30%)</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40.69 </a:t>
                          </a:r>
                          <a:r>
                            <a:rPr lang="en-US" sz="1800" b="1" u="none" strike="noStrike" dirty="0" smtClean="0">
                              <a:effectLst/>
                              <a:latin typeface="Calibri" panose="020F0502020204030204" pitchFamily="34" charset="0"/>
                            </a:rPr>
                            <a:t>J</a:t>
                          </a:r>
                        </a:p>
                        <a:p>
                          <a:pPr algn="ctr" fontAlgn="ctr"/>
                          <a:r>
                            <a:rPr lang="en-US" sz="1800" b="1" u="none" strike="noStrike" dirty="0" smtClean="0">
                              <a:effectLst/>
                              <a:latin typeface="Calibri" panose="020F0502020204030204" pitchFamily="34" charset="0"/>
                            </a:rPr>
                            <a:t>(30%)</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bl>
              </a:graphicData>
            </a:graphic>
          </p:graphicFrame>
        </mc:Choice>
        <mc:Fallback xmlns="">
          <p:graphicFrame>
            <p:nvGraphicFramePr>
              <p:cNvPr id="8" name="Content Placeholder 7"/>
              <p:cNvGraphicFramePr>
                <a:graphicFrameLocks noGrp="1"/>
              </p:cNvGraphicFramePr>
              <p:nvPr>
                <p:ph sz="half" idx="1"/>
                <p:extLst>
                  <p:ext uri="{D42A27DB-BD31-4B8C-83A1-F6EECF244321}">
                    <p14:modId xmlns:p14="http://schemas.microsoft.com/office/powerpoint/2010/main" val="3100376642"/>
                  </p:ext>
                </p:extLst>
              </p:nvPr>
            </p:nvGraphicFramePr>
            <p:xfrm>
              <a:off x="76201" y="1662190"/>
              <a:ext cx="8991598" cy="4638418"/>
            </p:xfrm>
            <a:graphic>
              <a:graphicData uri="http://schemas.openxmlformats.org/drawingml/2006/table">
                <a:tbl>
                  <a:tblPr>
                    <a:tableStyleId>{BC89EF96-8CEA-46FF-86C4-4CE0E7609802}</a:tableStyleId>
                  </a:tblPr>
                  <a:tblGrid>
                    <a:gridCol w="1904999"/>
                    <a:gridCol w="1143000"/>
                    <a:gridCol w="1295400"/>
                    <a:gridCol w="762000"/>
                    <a:gridCol w="685800"/>
                    <a:gridCol w="838200"/>
                    <a:gridCol w="609600"/>
                    <a:gridCol w="878416"/>
                    <a:gridCol w="874183"/>
                  </a:tblGrid>
                  <a:tr h="395210">
                    <a:tc gridSpan="9">
                      <a:txBody>
                        <a:bodyPr/>
                        <a:lstStyle/>
                        <a:p>
                          <a:pPr algn="ctr" fontAlgn="ctr"/>
                          <a:r>
                            <a:rPr lang="en-US" sz="2000" b="1" u="none" strike="noStrike" dirty="0">
                              <a:effectLst/>
                              <a:latin typeface="Calibri" panose="020F0502020204030204" pitchFamily="34" charset="0"/>
                            </a:rPr>
                            <a:t>TIME AND ENERGY FOR A PROGRAM THAT EXECUTES IN 2 BILLION CLOCK CYCLES</a:t>
                          </a:r>
                          <a:endParaRPr lang="en-US" sz="20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29003">
                    <a:tc>
                      <a:txBody>
                        <a:bodyPr/>
                        <a:lstStyle/>
                        <a:p>
                          <a:endParaRPr lang="en-US"/>
                        </a:p>
                      </a:txBody>
                      <a:tcPr marL="0" marR="0" marT="0" marB="0" anchor="ctr">
                        <a:blipFill rotWithShape="0">
                          <a:blip r:embed="rId2"/>
                          <a:stretch>
                            <a:fillRect l="-319" t="-29787" r="-372204" b="-197447"/>
                          </a:stretch>
                        </a:blipFill>
                      </a:tcPr>
                    </a:tc>
                    <a:tc>
                      <a:txBody>
                        <a:bodyPr/>
                        <a:lstStyle/>
                        <a:p>
                          <a:pPr algn="ctr" fontAlgn="ctr"/>
                          <a:r>
                            <a:rPr lang="en-US" sz="1800" b="1" u="none" strike="noStrike" dirty="0">
                              <a:effectLst/>
                              <a:latin typeface="Calibri" panose="020F0502020204030204" pitchFamily="34" charset="0"/>
                            </a:rPr>
                            <a:t> Frequency </a:t>
                          </a:r>
                          <a:endParaRPr lang="en-US" sz="1800" b="1" u="none" strike="noStrike" dirty="0" smtClean="0">
                            <a:effectLst/>
                            <a:latin typeface="Calibri" panose="020F0502020204030204" pitchFamily="34" charset="0"/>
                          </a:endParaRPr>
                        </a:p>
                        <a:p>
                          <a:pPr algn="ctr" fontAlgn="ctr"/>
                          <a:r>
                            <a:rPr lang="en-US" sz="1800" b="1" i="1" u="none" strike="noStrike" dirty="0" smtClean="0">
                              <a:effectLst/>
                              <a:latin typeface="Calibri" panose="020F0502020204030204" pitchFamily="34" charset="0"/>
                            </a:rPr>
                            <a:t>f</a:t>
                          </a:r>
                          <a:r>
                            <a:rPr lang="en-US" sz="1800" b="1" u="none" strike="noStrike" dirty="0" smtClean="0">
                              <a:effectLst/>
                              <a:latin typeface="Calibri" panose="020F0502020204030204" pitchFamily="34" charset="0"/>
                            </a:rPr>
                            <a:t> </a:t>
                          </a:r>
                          <a:r>
                            <a:rPr lang="en-US" sz="1800" b="1" u="none" strike="noStrike" dirty="0">
                              <a:effectLst/>
                              <a:latin typeface="Calibri" panose="020F0502020204030204" pitchFamily="34" charset="0"/>
                            </a:rPr>
                            <a:t>(GHz)</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Cycle Efficiency </a:t>
                          </a:r>
                          <a:r>
                            <a:rPr lang="el-GR" sz="1800" b="1" u="none" strike="noStrike" dirty="0">
                              <a:effectLst/>
                              <a:latin typeface="Calibri" panose="020F0502020204030204" pitchFamily="34" charset="0"/>
                            </a:rPr>
                            <a:t>η (</a:t>
                          </a:r>
                          <a:r>
                            <a:rPr lang="en-US" sz="1800" b="1" u="none" strike="noStrike" dirty="0">
                              <a:effectLst/>
                              <a:latin typeface="Calibri" panose="020F0502020204030204" pitchFamily="34" charset="0"/>
                            </a:rPr>
                            <a:t>MHz/Joules) </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b"/>
                          <a:r>
                            <a:rPr lang="en-US" sz="1800" b="1" u="none" strike="noStrike" dirty="0">
                              <a:effectLst/>
                              <a:latin typeface="Calibri" panose="020F0502020204030204" pitchFamily="34" charset="0"/>
                            </a:rPr>
                            <a:t> Power Consumption (Watts)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 Execution Time (Seconds)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b"/>
                          <a:r>
                            <a:rPr lang="en-US" sz="1800" b="1" u="none" strike="noStrike" dirty="0">
                              <a:effectLst/>
                              <a:latin typeface="Calibri" panose="020F0502020204030204" pitchFamily="34" charset="0"/>
                            </a:rPr>
                            <a:t>Total TDP Energy Consumed by Program </a:t>
                          </a:r>
                          <a:endParaRPr lang="en-US" sz="1800" b="1" u="none" strike="noStrike" dirty="0" smtClean="0">
                            <a:effectLst/>
                            <a:latin typeface="Calibri" panose="020F0502020204030204" pitchFamily="34" charset="0"/>
                          </a:endParaRPr>
                        </a:p>
                        <a:p>
                          <a:pPr algn="ctr" fontAlgn="b"/>
                          <a:r>
                            <a:rPr lang="en-US" sz="1800" b="1" u="none" strike="noStrike" dirty="0" smtClean="0">
                              <a:effectLst/>
                              <a:latin typeface="Calibri" panose="020F0502020204030204" pitchFamily="34" charset="0"/>
                            </a:rPr>
                            <a:t>(</a:t>
                          </a:r>
                          <a:r>
                            <a:rPr lang="en-US" sz="1800" b="1" u="none" strike="noStrike" dirty="0">
                              <a:effectLst/>
                              <a:latin typeface="Calibri" panose="020F0502020204030204" pitchFamily="34" charset="0"/>
                            </a:rPr>
                            <a:t>Joules)</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r h="718321">
                    <a:tc>
                      <a:txBody>
                        <a:bodyPr/>
                        <a:lstStyle/>
                        <a:p>
                          <a:pPr algn="ctr" fontAlgn="ctr"/>
                          <a:r>
                            <a:rPr lang="en-US" sz="1800" b="1" u="none" strike="noStrike">
                              <a:effectLst/>
                              <a:latin typeface="Calibri" panose="020F0502020204030204" pitchFamily="34" charset="0"/>
                            </a:rPr>
                            <a:t>Nominal Operating Voltage (1.2V)</a:t>
                          </a:r>
                          <a:endParaRPr lang="en-US" sz="18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3.3</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34.74</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n-US" sz="1800" b="1" u="none" strike="noStrike" dirty="0">
                              <a:effectLst/>
                              <a:latin typeface="Calibri" panose="020F0502020204030204" pitchFamily="34" charset="0"/>
                            </a:rPr>
                            <a:t>95W</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a:effectLst/>
                              <a:latin typeface="Calibri" panose="020F0502020204030204" pitchFamily="34" charset="0"/>
                            </a:rPr>
                            <a:t>0.61s</a:t>
                          </a:r>
                          <a:endParaRPr lang="en-US" sz="1800" b="1" i="0" u="none" strike="noStrike">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57.57 J</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r h="588759">
                    <a:tc rowSpan="4">
                      <a:txBody>
                        <a:bodyPr/>
                        <a:lstStyle/>
                        <a:p>
                          <a:pPr algn="ctr" fontAlgn="ctr"/>
                          <a:r>
                            <a:rPr lang="en-US" sz="1800" b="1" u="none" strike="noStrike" dirty="0" smtClean="0">
                              <a:effectLst/>
                              <a:latin typeface="Calibri" panose="020F0502020204030204" pitchFamily="34" charset="0"/>
                            </a:rPr>
                            <a:t>Operating </a:t>
                          </a:r>
                          <a:r>
                            <a:rPr lang="en-US" sz="1800" b="1" u="none" strike="noStrike" dirty="0">
                              <a:effectLst/>
                              <a:latin typeface="Calibri" panose="020F0502020204030204" pitchFamily="34" charset="0"/>
                            </a:rPr>
                            <a:t>Voltage (1.2V</a:t>
                          </a:r>
                          <a:r>
                            <a:rPr lang="en-US" sz="1800" b="1" u="none" strike="noStrike" dirty="0" smtClean="0">
                              <a:effectLst/>
                              <a:latin typeface="Calibri" panose="020F0502020204030204" pitchFamily="34" charset="0"/>
                            </a:rPr>
                            <a:t>)</a:t>
                          </a:r>
                        </a:p>
                        <a:p>
                          <a:pPr algn="ctr" fontAlgn="ctr"/>
                          <a:r>
                            <a:rPr lang="en-US" sz="1800" b="1" i="0" u="none" strike="noStrike" dirty="0" smtClean="0">
                              <a:solidFill>
                                <a:srgbClr val="000000"/>
                              </a:solidFill>
                              <a:effectLst/>
                              <a:latin typeface="Calibri" panose="020F0502020204030204" pitchFamily="34" charset="0"/>
                            </a:rPr>
                            <a:t>Overclocked at 5.01GHz</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dirty="0">
                              <a:effectLst/>
                              <a:latin typeface="Calibri" panose="020F0502020204030204" pitchFamily="34" charset="0"/>
                            </a:rPr>
                            <a:t>At 3.3 </a:t>
                          </a:r>
                          <a:endParaRPr lang="en-US" sz="1800" b="1" u="none" strike="noStrike" dirty="0" smtClean="0">
                            <a:effectLst/>
                            <a:latin typeface="Calibri" panose="020F0502020204030204" pitchFamily="34" charset="0"/>
                          </a:endParaRPr>
                        </a:p>
                        <a:p>
                          <a:pPr algn="ctr" fontAlgn="ctr"/>
                          <a:r>
                            <a:rPr lang="en-US" sz="1800" b="1" u="none" strike="noStrike" dirty="0" smtClean="0">
                              <a:effectLst/>
                              <a:latin typeface="Calibri" panose="020F0502020204030204" pitchFamily="34" charset="0"/>
                            </a:rPr>
                            <a:t>(</a:t>
                          </a:r>
                          <a:r>
                            <a:rPr lang="en-US" sz="1800" b="1" u="none" strike="noStrike" dirty="0">
                              <a:effectLst/>
                              <a:latin typeface="Calibri" panose="020F0502020204030204" pitchFamily="34" charset="0"/>
                            </a:rPr>
                            <a:t>80% task)</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dirty="0">
                              <a:effectLst/>
                              <a:latin typeface="Calibri" panose="020F0502020204030204" pitchFamily="34" charset="0"/>
                            </a:rPr>
                            <a:t>34.74</a:t>
                          </a:r>
                          <a:endParaRPr lang="en-US" sz="1800" b="1" i="0" u="none" strike="noStrike" dirty="0">
                            <a:solidFill>
                              <a:srgbClr val="000000"/>
                            </a:solidFill>
                            <a:effectLst/>
                            <a:latin typeface="Calibri" panose="020F0502020204030204" pitchFamily="34" charset="0"/>
                          </a:endParaRPr>
                        </a:p>
                      </a:txBody>
                      <a:tcPr marL="0" marR="0" marT="0" marB="0" anchor="ctr"/>
                    </a:tc>
                    <a:tc rowSpan="3">
                      <a:txBody>
                        <a:bodyPr/>
                        <a:lstStyle/>
                        <a:p>
                          <a:pPr algn="ctr" fontAlgn="ctr"/>
                          <a:r>
                            <a:rPr lang="en-US" sz="1800" b="1" u="none" strike="noStrike" baseline="0" dirty="0" smtClean="0">
                              <a:effectLst/>
                              <a:latin typeface="Calibri" panose="020F0502020204030204" pitchFamily="34" charset="0"/>
                            </a:rPr>
                            <a:t>76W                </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smtClean="0">
                              <a:effectLst/>
                              <a:latin typeface="Calibri" panose="020F0502020204030204" pitchFamily="34" charset="0"/>
                            </a:rPr>
                            <a:t>101W</a:t>
                          </a:r>
                          <a:endParaRPr lang="en-US" sz="1800" b="1" i="0" u="none" strike="noStrike" dirty="0" smtClean="0">
                            <a:solidFill>
                              <a:srgbClr val="000000"/>
                            </a:solidFill>
                            <a:effectLst/>
                            <a:latin typeface="Calibri" panose="020F0502020204030204" pitchFamily="34" charset="0"/>
                          </a:endParaRPr>
                        </a:p>
                        <a:p>
                          <a:pPr algn="ctr" fontAlgn="ct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smtClean="0">
                              <a:effectLst/>
                              <a:latin typeface="Calibri" panose="020F0502020204030204" pitchFamily="34" charset="0"/>
                            </a:rPr>
                            <a:t>0.48</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algn="ctr" fontAlgn="ctr"/>
                          <a:r>
                            <a:rPr lang="en-US" sz="1800" b="1" u="none" strike="noStrike" dirty="0" smtClean="0">
                              <a:effectLst/>
                              <a:latin typeface="Calibri" panose="020F0502020204030204" pitchFamily="34" charset="0"/>
                            </a:rPr>
                            <a:t>0.56s</a:t>
                          </a:r>
                          <a:endParaRPr lang="en-US" sz="1800" b="1" i="0" u="none" strike="noStrike" dirty="0">
                            <a:solidFill>
                              <a:srgbClr val="000000"/>
                            </a:solidFill>
                            <a:effectLst/>
                            <a:latin typeface="Calibri" panose="020F0502020204030204" pitchFamily="34" charset="0"/>
                          </a:endParaRPr>
                        </a:p>
                      </a:txBody>
                      <a:tcPr marL="0" marR="0" marT="0" marB="0" anchor="ctr"/>
                    </a:tc>
                    <a:tc rowSpan="2">
                      <a:txBody>
                        <a:bodyPr/>
                        <a:lstStyle/>
                        <a:p>
                          <a:pPr algn="ctr" fontAlgn="ctr"/>
                          <a:r>
                            <a:rPr lang="en-US" sz="1800" b="1" u="none" strike="noStrike" dirty="0" smtClean="0">
                              <a:effectLst/>
                              <a:latin typeface="Calibri" panose="020F0502020204030204" pitchFamily="34" charset="0"/>
                            </a:rPr>
                            <a:t>36.8</a:t>
                          </a:r>
                          <a:endParaRPr lang="en-US" sz="1800" b="1" i="0" u="none" strike="noStrike" dirty="0">
                            <a:solidFill>
                              <a:srgbClr val="000000"/>
                            </a:solidFill>
                            <a:effectLst/>
                            <a:latin typeface="Calibri" panose="020F0502020204030204" pitchFamily="34" charset="0"/>
                          </a:endParaRPr>
                        </a:p>
                      </a:txBody>
                      <a:tcPr marL="0" marR="0" marT="0" marB="0" anchor="ctr"/>
                    </a:tc>
                    <a:tc rowSpan="4">
                      <a:txBody>
                        <a:bodyPr/>
                        <a:lstStyle/>
                        <a:p>
                          <a:pPr algn="ctr" fontAlgn="ctr"/>
                          <a:r>
                            <a:rPr lang="en-US" sz="1800" b="1" u="none" strike="noStrike" dirty="0" smtClean="0">
                              <a:effectLst/>
                              <a:latin typeface="Calibri" panose="020F0502020204030204" pitchFamily="34" charset="0"/>
                            </a:rPr>
                            <a:t>56.8 J</a:t>
                          </a:r>
                          <a:endParaRPr lang="en-US" sz="1800" b="1" i="0" u="none" strike="noStrike" dirty="0">
                            <a:solidFill>
                              <a:srgbClr val="000000"/>
                            </a:solidFill>
                            <a:effectLst/>
                            <a:latin typeface="Calibri" panose="020F0502020204030204" pitchFamily="34" charset="0"/>
                          </a:endParaRPr>
                        </a:p>
                      </a:txBody>
                      <a:tcPr marL="0" marR="0" marT="0" marB="0" anchor="ctr"/>
                    </a:tc>
                  </a:tr>
                  <a:tr h="273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1800" b="1" u="none" strike="noStrike" dirty="0" smtClean="0">
                              <a:effectLst/>
                              <a:latin typeface="Calibri" panose="020F0502020204030204" pitchFamily="34" charset="0"/>
                            </a:rPr>
                            <a:t>0.0798</a:t>
                          </a:r>
                          <a:endParaRPr lang="en-US" sz="1800" b="1" i="0" u="none" strike="noStrike" dirty="0">
                            <a:solidFill>
                              <a:srgbClr val="000000"/>
                            </a:solidFill>
                            <a:effectLst/>
                            <a:latin typeface="Calibri" panose="020F0502020204030204" pitchFamily="34" charset="0"/>
                          </a:endParaRPr>
                        </a:p>
                      </a:txBody>
                      <a:tcPr marL="0" marR="0"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273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1800" b="1" u="none" strike="noStrike" dirty="0" smtClean="0">
                              <a:effectLst/>
                              <a:latin typeface="Calibri" panose="020F0502020204030204" pitchFamily="34" charset="0"/>
                            </a:rPr>
                            <a:t>20</a:t>
                          </a:r>
                          <a:endParaRPr lang="en-US" sz="1800" b="1" i="0" u="none" strike="noStrike" dirty="0">
                            <a:solidFill>
                              <a:srgbClr val="000000"/>
                            </a:solidFill>
                            <a:effectLst/>
                            <a:latin typeface="Calibri" panose="020F0502020204030204" pitchFamily="34" charset="0"/>
                          </a:endParaRPr>
                        </a:p>
                      </a:txBody>
                      <a:tcPr marL="0" marR="0" marT="0" marB="0" anchor="ctr"/>
                    </a:tc>
                    <a:tc v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0" marR="0" marT="0" marB="0" anchor="ctr"/>
                    </a:tc>
                  </a:tr>
                  <a:tr h="578182">
                    <a:tc vMerge="1">
                      <a:txBody>
                        <a:bodyPr/>
                        <a:lstStyle/>
                        <a:p>
                          <a:endParaRPr lang="en-US"/>
                        </a:p>
                      </a:txBody>
                      <a:tcPr/>
                    </a:tc>
                    <a:tc>
                      <a:txBody>
                        <a:bodyPr/>
                        <a:lstStyle/>
                        <a:p>
                          <a:pPr algn="ctr" fontAlgn="ctr"/>
                          <a:r>
                            <a:rPr lang="en-US" sz="1800" b="1" u="none" strike="noStrike" dirty="0">
                              <a:effectLst/>
                              <a:latin typeface="Calibri" panose="020F0502020204030204" pitchFamily="34" charset="0"/>
                            </a:rPr>
                            <a:t>At </a:t>
                          </a:r>
                          <a:r>
                            <a:rPr lang="en-US" sz="1800" b="1" u="none" strike="noStrike" dirty="0" smtClean="0">
                              <a:effectLst/>
                              <a:latin typeface="Calibri" panose="020F0502020204030204" pitchFamily="34" charset="0"/>
                            </a:rPr>
                            <a:t>5.01</a:t>
                          </a:r>
                        </a:p>
                        <a:p>
                          <a:pPr algn="ctr" fontAlgn="ctr"/>
                          <a:r>
                            <a:rPr lang="en-US" sz="1800" b="1" u="none" strike="noStrike" dirty="0" smtClean="0">
                              <a:effectLst/>
                              <a:latin typeface="Calibri" panose="020F0502020204030204" pitchFamily="34" charset="0"/>
                            </a:rPr>
                            <a:t>(20</a:t>
                          </a:r>
                          <a:r>
                            <a:rPr lang="en-US" sz="1800" b="1" u="none" strike="noStrike" dirty="0">
                              <a:effectLst/>
                              <a:latin typeface="Calibri" panose="020F0502020204030204" pitchFamily="34" charset="0"/>
                            </a:rPr>
                            <a:t>% task)</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39.88</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a:r>
                            <a:rPr lang="en-US" sz="1800" b="1" dirty="0" smtClean="0">
                              <a:latin typeface="Calibri" panose="020F0502020204030204" pitchFamily="34" charset="0"/>
                            </a:rPr>
                            <a:t>26W</a:t>
                          </a:r>
                          <a:endParaRPr lang="en-US" sz="1800" b="1" dirty="0">
                            <a:latin typeface="Calibri" panose="020F0502020204030204" pitchFamily="34" charset="0"/>
                          </a:endParaRPr>
                        </a:p>
                      </a:txBody>
                      <a:tcPr marL="0" marR="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74323">
                    <a:tc>
                      <a:txBody>
                        <a:bodyPr/>
                        <a:lstStyle/>
                        <a:p>
                          <a:pPr algn="ctr" fontAlgn="ctr"/>
                          <a:r>
                            <a:rPr lang="en-US" sz="1800" b="1" u="none" strike="noStrike" dirty="0">
                              <a:effectLst/>
                              <a:latin typeface="Calibri" panose="020F0502020204030204" pitchFamily="34" charset="0"/>
                            </a:rPr>
                            <a:t>Optimum Operating Voltage (1.136 V)</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4.67</a:t>
                          </a:r>
                          <a:endParaRPr lang="en-US" sz="18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800" b="1" u="none" strike="noStrike" dirty="0">
                              <a:effectLst/>
                              <a:latin typeface="Calibri" panose="020F0502020204030204" pitchFamily="34" charset="0"/>
                            </a:rPr>
                            <a:t>49.15</a:t>
                          </a:r>
                          <a:endParaRPr lang="en-US" sz="18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n-US" sz="1800" b="1" u="none" strike="noStrike" dirty="0">
                              <a:effectLst/>
                              <a:latin typeface="Calibri" panose="020F0502020204030204" pitchFamily="34" charset="0"/>
                            </a:rPr>
                            <a:t>95W</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smtClean="0">
                              <a:effectLst/>
                              <a:latin typeface="Calibri" panose="020F0502020204030204" pitchFamily="34" charset="0"/>
                            </a:rPr>
                            <a:t>0.43s</a:t>
                          </a:r>
                        </a:p>
                        <a:p>
                          <a:pPr algn="ctr" fontAlgn="ctr"/>
                          <a:r>
                            <a:rPr lang="en-US" sz="1800" b="1" u="none" strike="noStrike" dirty="0" smtClean="0">
                              <a:effectLst/>
                              <a:latin typeface="Calibri" panose="020F0502020204030204" pitchFamily="34" charset="0"/>
                            </a:rPr>
                            <a:t>(30%)</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gridSpan="2">
                      <a:txBody>
                        <a:bodyPr/>
                        <a:lstStyle/>
                        <a:p>
                          <a:pPr algn="ctr" fontAlgn="ctr"/>
                          <a:r>
                            <a:rPr lang="en-US" sz="1800" b="1" u="none" strike="noStrike" dirty="0">
                              <a:effectLst/>
                              <a:latin typeface="Calibri" panose="020F0502020204030204" pitchFamily="34" charset="0"/>
                            </a:rPr>
                            <a:t>40.69 </a:t>
                          </a:r>
                          <a:r>
                            <a:rPr lang="en-US" sz="1800" b="1" u="none" strike="noStrike" dirty="0" smtClean="0">
                              <a:effectLst/>
                              <a:latin typeface="Calibri" panose="020F0502020204030204" pitchFamily="34" charset="0"/>
                            </a:rPr>
                            <a:t>J</a:t>
                          </a:r>
                        </a:p>
                        <a:p>
                          <a:pPr algn="ctr" fontAlgn="ctr"/>
                          <a:r>
                            <a:rPr lang="en-US" sz="1800" b="1" u="none" strike="noStrike" dirty="0" smtClean="0">
                              <a:effectLst/>
                              <a:latin typeface="Calibri" panose="020F0502020204030204" pitchFamily="34" charset="0"/>
                            </a:rPr>
                            <a:t>(30%)</a:t>
                          </a:r>
                          <a:endParaRPr lang="en-US" sz="18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r>
                </a:tbl>
              </a:graphicData>
            </a:graphic>
          </p:graphicFrame>
        </mc:Fallback>
      </mc:AlternateContent>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20</a:t>
            </a:fld>
            <a:endParaRPr lang="en-US"/>
          </a:p>
        </p:txBody>
      </p:sp>
      <mc:AlternateContent xmlns:mc="http://schemas.openxmlformats.org/markup-compatibility/2006" xmlns:a14="http://schemas.microsoft.com/office/drawing/2010/main">
        <mc:Choice Requires="a14">
          <p:sp>
            <p:nvSpPr>
              <p:cNvPr id="9" name="TextBox 11"/>
              <p:cNvSpPr txBox="1"/>
              <p:nvPr/>
            </p:nvSpPr>
            <p:spPr>
              <a:xfrm>
                <a:off x="5562600" y="2934055"/>
                <a:ext cx="279514" cy="509820"/>
              </a:xfrm>
              <a:prstGeom prst="rect">
                <a:avLst/>
              </a:prstGeom>
              <a:noFill/>
            </p:spPr>
            <p:style>
              <a:lnRef idx="0">
                <a:scrgbClr r="0" g="0" b="0"/>
              </a:lnRef>
              <a:fillRef idx="0">
                <a:scrgbClr r="0" g="0" b="0"/>
              </a:fillRef>
              <a:effectRef idx="0">
                <a:scrgbClr r="0" g="0" b="0"/>
              </a:effectRef>
              <a:fontRef idx="minor">
                <a:schemeClr val="tx1"/>
              </a:fontRef>
            </p:style>
            <p:txBody>
              <a:bodyPr wrap="squar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600" b="1" i="1">
                              <a:latin typeface="Cambria Math" panose="02040503050406030204" pitchFamily="18" charset="0"/>
                            </a:rPr>
                          </m:ctrlPr>
                        </m:fPr>
                        <m:num>
                          <m:r>
                            <a:rPr lang="en-US" sz="1600" b="1" i="1">
                              <a:latin typeface="Cambria Math" panose="02040503050406030204" pitchFamily="18" charset="0"/>
                            </a:rPr>
                            <m:t>𝒇</m:t>
                          </m:r>
                        </m:num>
                        <m:den>
                          <m:r>
                            <a:rPr lang="el-GR" sz="1600" b="1" i="1">
                              <a:latin typeface="Cambria Math" panose="02040503050406030204" pitchFamily="18" charset="0"/>
                            </a:rPr>
                            <m:t>𝜼</m:t>
                          </m:r>
                        </m:den>
                      </m:f>
                    </m:oMath>
                  </m:oMathPara>
                </a14:m>
                <a:endParaRPr lang="en-US" sz="1400" b="1" dirty="0"/>
              </a:p>
            </p:txBody>
          </p:sp>
        </mc:Choice>
        <mc:Fallback xmlns="">
          <p:sp>
            <p:nvSpPr>
              <p:cNvPr id="9" name="TextBox 11"/>
              <p:cNvSpPr txBox="1">
                <a:spLocks noRot="1" noChangeAspect="1" noMove="1" noResize="1" noEditPoints="1" noAdjustHandles="1" noChangeArrowheads="1" noChangeShapeType="1" noTextEdit="1"/>
              </p:cNvSpPr>
              <p:nvPr/>
            </p:nvSpPr>
            <p:spPr>
              <a:xfrm>
                <a:off x="5562600" y="2934055"/>
                <a:ext cx="279514" cy="50982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13"/>
              <p:cNvSpPr txBox="1"/>
              <p:nvPr/>
            </p:nvSpPr>
            <p:spPr>
              <a:xfrm>
                <a:off x="8785860" y="2939763"/>
                <a:ext cx="152400" cy="504112"/>
              </a:xfrm>
              <a:prstGeom prst="rect">
                <a:avLst/>
              </a:prstGeom>
              <a:noFill/>
            </p:spPr>
            <p:style>
              <a:lnRef idx="0">
                <a:scrgbClr r="0" g="0" b="0"/>
              </a:lnRef>
              <a:fillRef idx="0">
                <a:scrgbClr r="0" g="0" b="0"/>
              </a:fillRef>
              <a:effectRef idx="0">
                <a:scrgbClr r="0" g="0" b="0"/>
              </a:effectRef>
              <a:fontRef idx="minor">
                <a:schemeClr val="tx1"/>
              </a:fontRef>
            </p:style>
            <p:txBody>
              <a:bodyPr wrap="squar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600" b="1" i="1">
                              <a:latin typeface="Cambria Math" panose="02040503050406030204" pitchFamily="18" charset="0"/>
                            </a:rPr>
                          </m:ctrlPr>
                        </m:fPr>
                        <m:num>
                          <m:r>
                            <a:rPr lang="en-US" sz="1600" b="1" i="1">
                              <a:latin typeface="Cambria Math" panose="02040503050406030204" pitchFamily="18" charset="0"/>
                            </a:rPr>
                            <m:t>𝑪</m:t>
                          </m:r>
                        </m:num>
                        <m:den>
                          <m:r>
                            <a:rPr lang="el-GR" sz="1600" b="1" i="1">
                              <a:latin typeface="Cambria Math" panose="02040503050406030204" pitchFamily="18" charset="0"/>
                            </a:rPr>
                            <m:t>𝜼</m:t>
                          </m:r>
                        </m:den>
                      </m:f>
                    </m:oMath>
                  </m:oMathPara>
                </a14:m>
                <a:endParaRPr lang="en-US" sz="1400" b="1" dirty="0"/>
              </a:p>
            </p:txBody>
          </p:sp>
        </mc:Choice>
        <mc:Fallback xmlns="">
          <p:sp>
            <p:nvSpPr>
              <p:cNvPr id="10" name="TextBox 13"/>
              <p:cNvSpPr txBox="1">
                <a:spLocks noRot="1" noChangeAspect="1" noMove="1" noResize="1" noEditPoints="1" noAdjustHandles="1" noChangeArrowheads="1" noChangeShapeType="1" noTextEdit="1"/>
              </p:cNvSpPr>
              <p:nvPr/>
            </p:nvSpPr>
            <p:spPr>
              <a:xfrm>
                <a:off x="8785860" y="2939763"/>
                <a:ext cx="152400" cy="504112"/>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5007680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Conclusion</a:t>
            </a:r>
            <a:endParaRPr lang="en-US" sz="5400" dirty="0">
              <a:latin typeface="Calibri" panose="020F0502020204030204" pitchFamily="34" charset="0"/>
            </a:endParaRPr>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21</a:t>
            </a:fld>
            <a:endParaRPr lang="en-US"/>
          </a:p>
        </p:txBody>
      </p:sp>
      <p:sp>
        <p:nvSpPr>
          <p:cNvPr id="9" name="Content Placeholder 8"/>
          <p:cNvSpPr>
            <a:spLocks noGrp="1"/>
          </p:cNvSpPr>
          <p:nvPr>
            <p:ph sz="half" idx="1"/>
          </p:nvPr>
        </p:nvSpPr>
        <p:spPr>
          <a:xfrm>
            <a:off x="280767" y="1752600"/>
            <a:ext cx="8558433" cy="4648200"/>
          </a:xfrm>
        </p:spPr>
        <p:txBody>
          <a:bodyPr>
            <a:normAutofit lnSpcReduction="10000"/>
          </a:bodyPr>
          <a:lstStyle/>
          <a:p>
            <a:pPr>
              <a:lnSpc>
                <a:spcPct val="107000"/>
              </a:lnSpc>
              <a:spcAft>
                <a:spcPts val="800"/>
              </a:spcAft>
            </a:pPr>
            <a:r>
              <a:rPr lang="en-US" dirty="0" smtClean="0">
                <a:latin typeface="Calibri" panose="020F0502020204030204" pitchFamily="34" charset="0"/>
              </a:rPr>
              <a:t>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results </a:t>
            </a:r>
            <a:r>
              <a:rPr lang="en-US" dirty="0">
                <a:latin typeface="Calibri" panose="020F0502020204030204" pitchFamily="34" charset="0"/>
                <a:ea typeface="Calibri" panose="020F0502020204030204" pitchFamily="34" charset="0"/>
                <a:cs typeface="Times New Roman" panose="02020603050405020304" pitchFamily="18" charset="0"/>
              </a:rPr>
              <a:t>shows </a:t>
            </a:r>
            <a:r>
              <a:rPr lang="en-US" dirty="0" smtClean="0">
                <a:latin typeface="Calibri" panose="020F0502020204030204" pitchFamily="34" charset="0"/>
                <a:ea typeface="Calibri" panose="020F0502020204030204" pitchFamily="34" charset="0"/>
                <a:cs typeface="Times New Roman" panose="02020603050405020304" pitchFamily="18" charset="0"/>
              </a:rPr>
              <a:t>efficiency improvement </a:t>
            </a:r>
            <a:r>
              <a:rPr lang="en-US" dirty="0">
                <a:latin typeface="Calibri" panose="020F0502020204030204" pitchFamily="34" charset="0"/>
                <a:ea typeface="Calibri" panose="020F0502020204030204" pitchFamily="34" charset="0"/>
                <a:cs typeface="Times New Roman" panose="02020603050405020304" pitchFamily="18" charset="0"/>
              </a:rPr>
              <a:t>method for </a:t>
            </a:r>
            <a:r>
              <a:rPr lang="en-US" dirty="0" smtClean="0">
                <a:latin typeface="Calibri" panose="020F0502020204030204" pitchFamily="34" charset="0"/>
                <a:ea typeface="Calibri" panose="020F0502020204030204" pitchFamily="34" charset="0"/>
                <a:cs typeface="Times New Roman" panose="02020603050405020304" pitchFamily="18" charset="0"/>
              </a:rPr>
              <a:t>processor.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rPr>
              <a:t>Applicable to any </a:t>
            </a:r>
            <a:r>
              <a:rPr lang="en-US" dirty="0" smtClean="0">
                <a:latin typeface="Calibri" panose="020F0502020204030204" pitchFamily="34" charset="0"/>
              </a:rPr>
              <a:t>technology node </a:t>
            </a:r>
            <a:r>
              <a:rPr lang="en-US" dirty="0">
                <a:latin typeface="Calibri" panose="020F0502020204030204" pitchFamily="34" charset="0"/>
              </a:rPr>
              <a:t>for which the modelling data is </a:t>
            </a:r>
            <a:r>
              <a:rPr lang="en-US" dirty="0" smtClean="0">
                <a:latin typeface="Calibri" panose="020F0502020204030204" pitchFamily="34" charset="0"/>
              </a:rPr>
              <a:t>available.</a:t>
            </a:r>
            <a:endParaRPr lang="en-US" dirty="0">
              <a:latin typeface="Calibri" panose="020F0502020204030204" pitchFamily="34" charset="0"/>
            </a:endParaRPr>
          </a:p>
          <a:p>
            <a:pPr>
              <a:lnSpc>
                <a:spcPct val="107000"/>
              </a:lnSpc>
              <a:spcAft>
                <a:spcPts val="800"/>
              </a:spcAft>
            </a:pPr>
            <a:r>
              <a:rPr lang="en-US" dirty="0">
                <a:latin typeface="Calibri" panose="020F0502020204030204" pitchFamily="34" charset="0"/>
              </a:rPr>
              <a:t>Power management can achieve higher performance </a:t>
            </a:r>
            <a:r>
              <a:rPr lang="en-US" dirty="0" smtClean="0">
                <a:latin typeface="Calibri" panose="020F0502020204030204" pitchFamily="34" charset="0"/>
              </a:rPr>
              <a:t>(30</a:t>
            </a:r>
            <a:r>
              <a:rPr lang="en-US" dirty="0">
                <a:latin typeface="Calibri" panose="020F0502020204030204" pitchFamily="34" charset="0"/>
              </a:rPr>
              <a:t>% reduction in execution time and </a:t>
            </a:r>
            <a:r>
              <a:rPr lang="en-US" dirty="0" smtClean="0">
                <a:latin typeface="Calibri" panose="020F0502020204030204" pitchFamily="34" charset="0"/>
              </a:rPr>
              <a:t>30% </a:t>
            </a:r>
            <a:r>
              <a:rPr lang="en-US" dirty="0">
                <a:latin typeface="Calibri" panose="020F0502020204030204" pitchFamily="34" charset="0"/>
              </a:rPr>
              <a:t>lower energy consumption)</a:t>
            </a:r>
          </a:p>
          <a:p>
            <a:pPr>
              <a:lnSpc>
                <a:spcPct val="107000"/>
              </a:lnSpc>
              <a:spcAft>
                <a:spcPts val="800"/>
              </a:spcAft>
            </a:pPr>
            <a:r>
              <a:rPr lang="en-US" dirty="0">
                <a:latin typeface="Calibri" panose="020F0502020204030204" pitchFamily="34" charset="0"/>
              </a:rPr>
              <a:t>Overclocking with </a:t>
            </a:r>
            <a:r>
              <a:rPr lang="en-US" dirty="0" smtClean="0">
                <a:latin typeface="Calibri" panose="020F0502020204030204" pitchFamily="34" charset="0"/>
              </a:rPr>
              <a:t>increase in voltage can </a:t>
            </a:r>
            <a:r>
              <a:rPr lang="en-US" dirty="0">
                <a:latin typeface="Calibri" panose="020F0502020204030204" pitchFamily="34" charset="0"/>
              </a:rPr>
              <a:t>still improve the performance further.</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7786099"/>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References</a:t>
            </a:r>
            <a:endParaRPr lang="en-US" sz="5400" dirty="0">
              <a:latin typeface="Calibri" panose="020F0502020204030204" pitchFamily="34" charset="0"/>
            </a:endParaRPr>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dirty="0" smtClean="0"/>
              <a:t>MTV 2015</a:t>
            </a:r>
            <a:endParaRPr lang="en-US" dirty="0"/>
          </a:p>
        </p:txBody>
      </p:sp>
      <p:sp>
        <p:nvSpPr>
          <p:cNvPr id="7" name="Slide Number Placeholder 6"/>
          <p:cNvSpPr>
            <a:spLocks noGrp="1"/>
          </p:cNvSpPr>
          <p:nvPr>
            <p:ph type="sldNum" sz="quarter" idx="12"/>
          </p:nvPr>
        </p:nvSpPr>
        <p:spPr/>
        <p:txBody>
          <a:bodyPr/>
          <a:lstStyle/>
          <a:p>
            <a:fld id="{DAF9EE7D-FB37-4E04-8982-7171E671F843}" type="slidenum">
              <a:rPr lang="en-US" smtClean="0"/>
              <a:pPr/>
              <a:t>22</a:t>
            </a:fld>
            <a:endParaRPr lang="en-US"/>
          </a:p>
        </p:txBody>
      </p:sp>
      <p:sp>
        <p:nvSpPr>
          <p:cNvPr id="3" name="Rectangle 2"/>
          <p:cNvSpPr/>
          <p:nvPr/>
        </p:nvSpPr>
        <p:spPr>
          <a:xfrm>
            <a:off x="0" y="1421047"/>
            <a:ext cx="9144000" cy="5078313"/>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[1] D. A. Patterson and J. L. Hennessy, Computer Organization&amp; Design, the Hardware/Software Interface. San Francisco, California: Morgan Kaufman, fourth edition, 2008</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r>
              <a:rPr lang="en-US" dirty="0">
                <a:latin typeface="Calibri" panose="020F0502020204030204" pitchFamily="34" charset="0"/>
                <a:ea typeface="Calibri" panose="020F0502020204030204" pitchFamily="34" charset="0"/>
                <a:cs typeface="Times New Roman" panose="02020603050405020304" pitchFamily="18" charset="0"/>
              </a:rPr>
              <a:t>[2] Aditi </a:t>
            </a:r>
            <a:r>
              <a:rPr lang="en-US" dirty="0" err="1">
                <a:latin typeface="Calibri" panose="020F0502020204030204" pitchFamily="34" charset="0"/>
                <a:ea typeface="Calibri" panose="020F0502020204030204" pitchFamily="34" charset="0"/>
                <a:cs typeface="Times New Roman" panose="02020603050405020304" pitchFamily="18" charset="0"/>
              </a:rPr>
              <a:t>shinde</a:t>
            </a:r>
            <a:r>
              <a:rPr lang="en-US" dirty="0">
                <a:latin typeface="Calibri" panose="020F0502020204030204" pitchFamily="34" charset="0"/>
                <a:ea typeface="Calibri" panose="020F0502020204030204" pitchFamily="34" charset="0"/>
                <a:cs typeface="Times New Roman" panose="02020603050405020304" pitchFamily="18" charset="0"/>
              </a:rPr>
              <a:t> and V. D. Agrawal, “Managing Performance and Efficiency of a Processor”, in proc. 45</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Southeastern </a:t>
            </a:r>
            <a:r>
              <a:rPr lang="en-US" dirty="0" err="1">
                <a:latin typeface="Calibri" panose="020F0502020204030204" pitchFamily="34" charset="0"/>
                <a:ea typeface="Calibri" panose="020F0502020204030204" pitchFamily="34" charset="0"/>
                <a:cs typeface="Times New Roman" panose="02020603050405020304" pitchFamily="18" charset="0"/>
              </a:rPr>
              <a:t>Symp</a:t>
            </a:r>
            <a:r>
              <a:rPr lang="en-US" dirty="0">
                <a:latin typeface="Calibri" panose="020F0502020204030204" pitchFamily="34" charset="0"/>
                <a:ea typeface="Calibri" panose="020F0502020204030204" pitchFamily="34" charset="0"/>
                <a:cs typeface="Times New Roman" panose="02020603050405020304" pitchFamily="18" charset="0"/>
              </a:rPr>
              <a:t>. System Theory, 2013.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[3] </a:t>
            </a:r>
            <a:r>
              <a:rPr lang="en-US" dirty="0">
                <a:latin typeface="Calibri" panose="020F0502020204030204" pitchFamily="34" charset="0"/>
                <a:ea typeface="Calibri" panose="020F0502020204030204" pitchFamily="34" charset="0"/>
                <a:cs typeface="Arial" panose="020B0604020202020204" pitchFamily="34" charset="0"/>
              </a:rPr>
              <a:t>"</a:t>
            </a:r>
            <a:r>
              <a:rPr lang="en-US" dirty="0" err="1">
                <a:latin typeface="Calibri" panose="020F0502020204030204" pitchFamily="34" charset="0"/>
                <a:ea typeface="Calibri" panose="020F0502020204030204" pitchFamily="34" charset="0"/>
                <a:cs typeface="Arial" panose="020B0604020202020204" pitchFamily="34" charset="0"/>
              </a:rPr>
              <a:t>CPUBoss</a:t>
            </a:r>
            <a:r>
              <a:rPr lang="en-US" dirty="0">
                <a:latin typeface="Calibri" panose="020F0502020204030204" pitchFamily="34" charset="0"/>
                <a:ea typeface="Calibri" panose="020F0502020204030204" pitchFamily="34" charset="0"/>
                <a:cs typeface="Arial" panose="020B0604020202020204" pitchFamily="34" charset="0"/>
              </a:rPr>
              <a:t>." </a:t>
            </a:r>
            <a:r>
              <a:rPr lang="en-US" i="1" dirty="0" err="1">
                <a:latin typeface="Calibri" panose="020F0502020204030204" pitchFamily="34" charset="0"/>
                <a:ea typeface="Calibri" panose="020F0502020204030204" pitchFamily="34" charset="0"/>
                <a:cs typeface="Arial" panose="020B0604020202020204" pitchFamily="34" charset="0"/>
              </a:rPr>
              <a:t>CPUBoss</a:t>
            </a:r>
            <a:r>
              <a:rPr lang="en-US" dirty="0">
                <a:latin typeface="Calibri" panose="020F0502020204030204" pitchFamily="34" charset="0"/>
                <a:ea typeface="Calibri" panose="020F0502020204030204" pitchFamily="34" charset="0"/>
                <a:cs typeface="Arial" panose="020B0604020202020204" pitchFamily="34" charset="0"/>
              </a:rPr>
              <a:t>. Web. 25 Sept. 2014.</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rPr>
              <a:t>[4] </a:t>
            </a:r>
            <a:r>
              <a:rPr lang="en-US" dirty="0">
                <a:latin typeface="Calibri" panose="020F0502020204030204" pitchFamily="34" charset="0"/>
              </a:rPr>
              <a:t>K. Kim and V. D. Agrawal, “Dual Voltage Design for Minimum Energy using Gate Slack,” in Proc. International Conf. on Industrial Technology, 2011, pp. 419–424. </a:t>
            </a:r>
          </a:p>
          <a:p>
            <a:r>
              <a:rPr lang="en-US" dirty="0" smtClean="0">
                <a:latin typeface="Calibri" panose="020F0502020204030204" pitchFamily="34" charset="0"/>
              </a:rPr>
              <a:t>[5] </a:t>
            </a:r>
            <a:r>
              <a:rPr lang="en-US" dirty="0">
                <a:latin typeface="Calibri" panose="020F0502020204030204" pitchFamily="34" charset="0"/>
              </a:rPr>
              <a:t>K. Kim and V. D. Agrawal, “Minimum Energy CMOS Design with Dual Subthreshold Supply and Multiple Logic-Level Gates,” in Proc. International </a:t>
            </a:r>
            <a:r>
              <a:rPr lang="en-US" dirty="0" err="1">
                <a:latin typeface="Calibri" panose="020F0502020204030204" pitchFamily="34" charset="0"/>
              </a:rPr>
              <a:t>Symp</a:t>
            </a:r>
            <a:r>
              <a:rPr lang="en-US" dirty="0">
                <a:latin typeface="Calibri" panose="020F0502020204030204" pitchFamily="34" charset="0"/>
              </a:rPr>
              <a:t>. Quality Electronic Design, 2011, pp. 689–694</a:t>
            </a:r>
            <a:r>
              <a:rPr lang="en-US" dirty="0" smtClean="0">
                <a:latin typeface="Calibri" panose="020F0502020204030204" pitchFamily="34" charset="0"/>
              </a:rPr>
              <a:t>.</a:t>
            </a:r>
          </a:p>
          <a:p>
            <a:r>
              <a:rPr lang="en-US" dirty="0" smtClean="0">
                <a:latin typeface="Calibri" panose="020F0502020204030204" pitchFamily="34" charset="0"/>
              </a:rPr>
              <a:t>[6]. </a:t>
            </a:r>
            <a:r>
              <a:rPr lang="en-US" dirty="0" err="1">
                <a:latin typeface="Calibri" panose="020F0502020204030204" pitchFamily="34" charset="0"/>
              </a:rPr>
              <a:t>Bienia</a:t>
            </a:r>
            <a:r>
              <a:rPr lang="en-US" dirty="0">
                <a:latin typeface="Calibri" panose="020F0502020204030204" pitchFamily="34" charset="0"/>
              </a:rPr>
              <a:t>, C. et. al. The PARSEC benchmark suite: Characterization and architectural implications. The 17th International Symposium on Parallel Architectures and Compilation Techniques (2008</a:t>
            </a:r>
            <a:r>
              <a:rPr lang="en-US" dirty="0" smtClean="0">
                <a:latin typeface="Calibri" panose="020F0502020204030204" pitchFamily="34" charset="0"/>
              </a:rPr>
              <a:t>).</a:t>
            </a:r>
          </a:p>
          <a:p>
            <a:r>
              <a:rPr lang="en-US" dirty="0" smtClean="0">
                <a:latin typeface="Calibri" panose="020F0502020204030204" pitchFamily="34" charset="0"/>
              </a:rPr>
              <a:t>[7]. </a:t>
            </a:r>
            <a:r>
              <a:rPr lang="en-US" dirty="0" err="1" smtClean="0">
                <a:latin typeface="Calibri" panose="020F0502020204030204" pitchFamily="34" charset="0"/>
              </a:rPr>
              <a:t>Borkar</a:t>
            </a:r>
            <a:r>
              <a:rPr lang="en-US" dirty="0">
                <a:latin typeface="Calibri" panose="020F0502020204030204" pitchFamily="34" charset="0"/>
              </a:rPr>
              <a:t>, </a:t>
            </a:r>
            <a:r>
              <a:rPr lang="en-US" dirty="0" err="1">
                <a:latin typeface="Calibri" panose="020F0502020204030204" pitchFamily="34" charset="0"/>
              </a:rPr>
              <a:t>Shekhar</a:t>
            </a:r>
            <a:r>
              <a:rPr lang="en-US" dirty="0">
                <a:latin typeface="Calibri" panose="020F0502020204030204" pitchFamily="34" charset="0"/>
              </a:rPr>
              <a:t>, and Andrew A. </a:t>
            </a:r>
            <a:r>
              <a:rPr lang="en-US" dirty="0" err="1">
                <a:latin typeface="Calibri" panose="020F0502020204030204" pitchFamily="34" charset="0"/>
              </a:rPr>
              <a:t>Chien</a:t>
            </a:r>
            <a:r>
              <a:rPr lang="en-US" dirty="0">
                <a:latin typeface="Calibri" panose="020F0502020204030204" pitchFamily="34" charset="0"/>
              </a:rPr>
              <a:t>. "The future of </a:t>
            </a:r>
            <a:r>
              <a:rPr lang="en-US" dirty="0" err="1">
                <a:latin typeface="Calibri" panose="020F0502020204030204" pitchFamily="34" charset="0"/>
              </a:rPr>
              <a:t>microprocessors."</a:t>
            </a:r>
            <a:r>
              <a:rPr lang="en-US" i="1" dirty="0" err="1">
                <a:latin typeface="Calibri" panose="020F0502020204030204" pitchFamily="34" charset="0"/>
              </a:rPr>
              <a:t>Communications</a:t>
            </a:r>
            <a:r>
              <a:rPr lang="en-US" i="1" dirty="0">
                <a:latin typeface="Calibri" panose="020F0502020204030204" pitchFamily="34" charset="0"/>
              </a:rPr>
              <a:t> of the ACM</a:t>
            </a:r>
            <a:r>
              <a:rPr lang="en-US" dirty="0">
                <a:latin typeface="Calibri" panose="020F0502020204030204" pitchFamily="34" charset="0"/>
              </a:rPr>
              <a:t> 54.5 (2011): 67-77.</a:t>
            </a:r>
          </a:p>
          <a:p>
            <a:r>
              <a:rPr lang="en-US" dirty="0" smtClean="0">
                <a:latin typeface="Calibri" panose="020F0502020204030204" pitchFamily="34" charset="0"/>
              </a:rPr>
              <a:t>[8] </a:t>
            </a:r>
            <a:r>
              <a:rPr lang="en-US" dirty="0">
                <a:latin typeface="Calibri" panose="020F0502020204030204" pitchFamily="34" charset="0"/>
              </a:rPr>
              <a:t>Wang, A; </a:t>
            </a:r>
            <a:r>
              <a:rPr lang="en-US" dirty="0" err="1">
                <a:latin typeface="Calibri" panose="020F0502020204030204" pitchFamily="34" charset="0"/>
              </a:rPr>
              <a:t>Chandrakasan</a:t>
            </a:r>
            <a:r>
              <a:rPr lang="en-US" dirty="0">
                <a:latin typeface="Calibri" panose="020F0502020204030204" pitchFamily="34" charset="0"/>
              </a:rPr>
              <a:t>, AP.; </a:t>
            </a:r>
            <a:r>
              <a:rPr lang="en-US" dirty="0" err="1">
                <a:latin typeface="Calibri" panose="020F0502020204030204" pitchFamily="34" charset="0"/>
              </a:rPr>
              <a:t>Kosonocky</a:t>
            </a:r>
            <a:r>
              <a:rPr lang="en-US" dirty="0">
                <a:latin typeface="Calibri" panose="020F0502020204030204" pitchFamily="34" charset="0"/>
              </a:rPr>
              <a:t>, S.V., "Optimal supply and threshold scaling for subthreshold CMOS circuits," </a:t>
            </a:r>
            <a:r>
              <a:rPr lang="en-US" i="1" dirty="0">
                <a:latin typeface="Calibri" panose="020F0502020204030204" pitchFamily="34" charset="0"/>
              </a:rPr>
              <a:t>VLSI, 2002. Proceedings. IEEE Computer Society Annual Symposium on</a:t>
            </a:r>
            <a:r>
              <a:rPr lang="en-US" dirty="0">
                <a:latin typeface="Calibri" panose="020F0502020204030204" pitchFamily="34" charset="0"/>
              </a:rPr>
              <a:t> , vol., no., pp.5,9, </a:t>
            </a:r>
            <a:r>
              <a:rPr lang="en-US" dirty="0" smtClean="0">
                <a:latin typeface="Calibri" panose="020F0502020204030204" pitchFamily="34" charset="0"/>
              </a:rPr>
              <a:t>2002</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483575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34" y="152400"/>
            <a:ext cx="8229600" cy="1251062"/>
          </a:xfrm>
        </p:spPr>
        <p:txBody>
          <a:bodyPr>
            <a:noAutofit/>
          </a:bodyPr>
          <a:lstStyle/>
          <a:p>
            <a:r>
              <a:rPr lang="en-US" sz="4400" dirty="0" smtClean="0"/>
              <a:t/>
            </a:r>
            <a:br>
              <a:rPr lang="en-US" sz="4400" dirty="0" smtClean="0"/>
            </a:br>
            <a:r>
              <a:rPr lang="en-US" sz="5400" dirty="0" smtClean="0">
                <a:latin typeface="Calibri" panose="020F0502020204030204" pitchFamily="34" charset="0"/>
              </a:rPr>
              <a:t>Questions?</a:t>
            </a:r>
            <a:r>
              <a:rPr lang="en-US" sz="4400" dirty="0" smtClean="0"/>
              <a:t/>
            </a:r>
            <a:br>
              <a:rPr lang="en-US" sz="4400" dirty="0" smtClean="0"/>
            </a:br>
            <a:endParaRPr lang="en-US" sz="4400" dirty="0"/>
          </a:p>
        </p:txBody>
      </p:sp>
      <p:sp>
        <p:nvSpPr>
          <p:cNvPr id="5" name="Date Placeholder 4"/>
          <p:cNvSpPr>
            <a:spLocks noGrp="1"/>
          </p:cNvSpPr>
          <p:nvPr>
            <p:ph type="dt" sz="half" idx="10"/>
          </p:nvPr>
        </p:nvSpPr>
        <p:spPr/>
        <p:txBody>
          <a:bodyPr/>
          <a:lstStyle/>
          <a:p>
            <a:fld id="{31E338FA-202D-4A36-B0F3-DBA68B51AF1B}" type="datetime4">
              <a:rPr lang="en-US" smtClean="0"/>
              <a:t>February 5, 2016</a:t>
            </a:fld>
            <a:endParaRPr lang="en-US"/>
          </a:p>
        </p:txBody>
      </p:sp>
      <p:sp>
        <p:nvSpPr>
          <p:cNvPr id="6" name="Footer Placeholder 5"/>
          <p:cNvSpPr>
            <a:spLocks noGrp="1"/>
          </p:cNvSpPr>
          <p:nvPr>
            <p:ph type="ftr" sz="quarter" idx="11"/>
          </p:nvPr>
        </p:nvSpPr>
        <p:spPr/>
        <p:txBody>
          <a:bodyPr/>
          <a:lstStyle/>
          <a:p>
            <a:r>
              <a:rPr lang="en-US" smtClean="0"/>
              <a:t>MTV 2015</a:t>
            </a:r>
            <a:endParaRPr lang="en-US"/>
          </a:p>
        </p:txBody>
      </p:sp>
      <p:sp>
        <p:nvSpPr>
          <p:cNvPr id="7" name="Slide Number Placeholder 6"/>
          <p:cNvSpPr>
            <a:spLocks noGrp="1"/>
          </p:cNvSpPr>
          <p:nvPr>
            <p:ph type="sldNum" sz="quarter" idx="12"/>
          </p:nvPr>
        </p:nvSpPr>
        <p:spPr/>
        <p:txBody>
          <a:bodyPr/>
          <a:lstStyle/>
          <a:p>
            <a:fld id="{DAF9EE7D-FB37-4E04-8982-7171E671F843}" type="slidenum">
              <a:rPr lang="en-US" smtClean="0"/>
              <a:pPr/>
              <a:t>23</a:t>
            </a:fld>
            <a:endParaRPr lang="en-US"/>
          </a:p>
        </p:txBody>
      </p:sp>
      <p:sp>
        <p:nvSpPr>
          <p:cNvPr id="8" name="Content Placeholder 8"/>
          <p:cNvSpPr>
            <a:spLocks noGrp="1"/>
          </p:cNvSpPr>
          <p:nvPr>
            <p:ph sz="half" idx="1"/>
          </p:nvPr>
        </p:nvSpPr>
        <p:spPr>
          <a:xfrm>
            <a:off x="2971801" y="3200400"/>
            <a:ext cx="3352800" cy="1143000"/>
          </a:xfrm>
        </p:spPr>
        <p:txBody>
          <a:bodyPr>
            <a:normAutofit fontScale="25000" lnSpcReduction="20000"/>
          </a:bodyPr>
          <a:lstStyle/>
          <a:p>
            <a:pPr marL="118872" indent="0">
              <a:lnSpc>
                <a:spcPct val="120000"/>
              </a:lnSpc>
              <a:spcAft>
                <a:spcPts val="800"/>
              </a:spcAft>
              <a:buNone/>
            </a:pPr>
            <a:r>
              <a:rPr lang="en-US" sz="21600" dirty="0" smtClean="0">
                <a:latin typeface="Calibri" panose="020F0502020204030204" pitchFamily="34" charset="0"/>
              </a:rPr>
              <a:t>Thank You</a:t>
            </a:r>
          </a:p>
          <a:p>
            <a:pPr>
              <a:lnSpc>
                <a:spcPct val="120000"/>
              </a:lnSpc>
              <a:spcAft>
                <a:spcPts val="800"/>
              </a:spcAft>
            </a:pPr>
            <a:endParaRPr lang="en-US" sz="3600" dirty="0">
              <a:latin typeface="Calibri" panose="020F0502020204030204" pitchFamily="34" charset="0"/>
              <a:ea typeface="Calibri" panose="020F0502020204030204" pitchFamily="34" charset="0"/>
              <a:cs typeface="Arial" panose="020B0604020202020204" pitchFamily="34" charset="0"/>
            </a:endParaRPr>
          </a:p>
          <a:p>
            <a:pPr marL="118872" indent="0">
              <a:lnSpc>
                <a:spcPct val="107000"/>
              </a:lnSpc>
              <a:spcAft>
                <a:spcPts val="800"/>
              </a:spcAft>
              <a:buNone/>
            </a:pPr>
            <a:r>
              <a:rPr lang="en-US" sz="4800" dirty="0" smtClean="0">
                <a:latin typeface="Calibri" panose="020F0502020204030204" pitchFamily="34" charset="0"/>
              </a:rPr>
              <a:t> </a:t>
            </a:r>
            <a:endParaRPr lang="en-US" sz="4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6380832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Calibri" panose="020F0502020204030204" pitchFamily="34" charset="0"/>
              </a:rPr>
              <a:t>Problem Statement</a:t>
            </a:r>
          </a:p>
        </p:txBody>
      </p:sp>
      <p:sp>
        <p:nvSpPr>
          <p:cNvPr id="3" name="Content Placeholder 2"/>
          <p:cNvSpPr>
            <a:spLocks noGrp="1"/>
          </p:cNvSpPr>
          <p:nvPr>
            <p:ph idx="1"/>
          </p:nvPr>
        </p:nvSpPr>
        <p:spPr>
          <a:xfrm>
            <a:off x="341728" y="2362200"/>
            <a:ext cx="8421272" cy="3200399"/>
          </a:xfrm>
        </p:spPr>
        <p:txBody>
          <a:bodyPr>
            <a:normAutofit/>
          </a:bodyPr>
          <a:lstStyle/>
          <a:p>
            <a:r>
              <a:rPr lang="en-US" sz="2800" dirty="0" smtClean="0">
                <a:latin typeface="Calibri" panose="020F0502020204030204" pitchFamily="34" charset="0"/>
              </a:rPr>
              <a:t>Obtain data on </a:t>
            </a:r>
            <a:r>
              <a:rPr lang="en-US" sz="2800" dirty="0">
                <a:latin typeface="Calibri" panose="020F0502020204030204" pitchFamily="34" charset="0"/>
              </a:rPr>
              <a:t>v</a:t>
            </a:r>
            <a:r>
              <a:rPr lang="en-US" sz="2800" dirty="0" smtClean="0">
                <a:latin typeface="Calibri" panose="020F0502020204030204" pitchFamily="34" charset="0"/>
              </a:rPr>
              <a:t>oltage, </a:t>
            </a:r>
            <a:r>
              <a:rPr lang="en-US" sz="2800" dirty="0">
                <a:latin typeface="Calibri" panose="020F0502020204030204" pitchFamily="34" charset="0"/>
              </a:rPr>
              <a:t>f</a:t>
            </a:r>
            <a:r>
              <a:rPr lang="en-US" sz="2800" dirty="0" smtClean="0">
                <a:latin typeface="Calibri" panose="020F0502020204030204" pitchFamily="34" charset="0"/>
              </a:rPr>
              <a:t>requency and </a:t>
            </a:r>
            <a:r>
              <a:rPr lang="en-US" sz="2800" dirty="0">
                <a:latin typeface="Calibri" panose="020F0502020204030204" pitchFamily="34" charset="0"/>
              </a:rPr>
              <a:t>c</a:t>
            </a:r>
            <a:r>
              <a:rPr lang="en-US" sz="2800" dirty="0" smtClean="0">
                <a:latin typeface="Calibri" panose="020F0502020204030204" pitchFamily="34" charset="0"/>
              </a:rPr>
              <a:t>ycle efficiency of the processor for power and </a:t>
            </a:r>
            <a:r>
              <a:rPr lang="en-US" sz="2800" dirty="0">
                <a:latin typeface="Calibri" panose="020F0502020204030204" pitchFamily="34" charset="0"/>
              </a:rPr>
              <a:t>p</a:t>
            </a:r>
            <a:r>
              <a:rPr lang="en-US" sz="2800" dirty="0" smtClean="0">
                <a:latin typeface="Calibri" panose="020F0502020204030204" pitchFamily="34" charset="0"/>
              </a:rPr>
              <a:t>erformance management. </a:t>
            </a:r>
          </a:p>
          <a:p>
            <a:r>
              <a:rPr lang="en-US" sz="2800" dirty="0" smtClean="0">
                <a:latin typeface="Calibri" panose="020F0502020204030204" pitchFamily="34" charset="0"/>
              </a:rPr>
              <a:t>Determine operating conditions (voltage and frequency) for optimal time energy operations.</a:t>
            </a:r>
          </a:p>
          <a:p>
            <a:endParaRPr lang="en-US" dirty="0"/>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3</a:t>
            </a:fld>
            <a:endParaRPr lang="en-US"/>
          </a:p>
        </p:txBody>
      </p:sp>
    </p:spTree>
    <p:extLst>
      <p:ext uri="{BB962C8B-B14F-4D97-AF65-F5344CB8AC3E}">
        <p14:creationId xmlns:p14="http://schemas.microsoft.com/office/powerpoint/2010/main" val="65205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3200400"/>
            <a:ext cx="8077200" cy="1673352"/>
          </a:xfrm>
        </p:spPr>
        <p:txBody>
          <a:bodyPr>
            <a:normAutofit/>
          </a:bodyPr>
          <a:lstStyle/>
          <a:p>
            <a:r>
              <a:rPr lang="en-US" sz="8000" dirty="0" smtClean="0">
                <a:latin typeface="Calibri" panose="020F0502020204030204" pitchFamily="34" charset="0"/>
              </a:rPr>
              <a:t>Background</a:t>
            </a:r>
            <a:endParaRPr lang="en-US" sz="8000" dirty="0">
              <a:latin typeface="Calibri" panose="020F0502020204030204" pitchFamily="34" charset="0"/>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000" b="1" dirty="0" smtClean="0">
                <a:latin typeface="Calibri" panose="020F0502020204030204" pitchFamily="34" charset="0"/>
              </a:rPr>
              <a:t>Dynamic Power</a:t>
            </a:r>
          </a:p>
          <a:p>
            <a:pPr lvl="1"/>
            <a:r>
              <a:rPr lang="en-US" sz="3000" dirty="0" smtClean="0">
                <a:latin typeface="Calibri" panose="020F0502020204030204" pitchFamily="34" charset="0"/>
              </a:rPr>
              <a:t>Due to charging and </a:t>
            </a:r>
            <a:r>
              <a:rPr lang="en-US" sz="3000" dirty="0">
                <a:latin typeface="Calibri" panose="020F0502020204030204" pitchFamily="34" charset="0"/>
              </a:rPr>
              <a:t>d</a:t>
            </a:r>
            <a:r>
              <a:rPr lang="en-US" sz="3000" dirty="0" smtClean="0">
                <a:latin typeface="Calibri" panose="020F0502020204030204" pitchFamily="34" charset="0"/>
              </a:rPr>
              <a:t>ischarging of capacitances.</a:t>
            </a:r>
          </a:p>
          <a:p>
            <a:pPr marL="457200" lvl="1" indent="0">
              <a:buNone/>
            </a:pPr>
            <a:endParaRPr lang="en-US" sz="3000" dirty="0" smtClean="0">
              <a:latin typeface="Calibri" panose="020F0502020204030204" pitchFamily="34" charset="0"/>
            </a:endParaRPr>
          </a:p>
          <a:p>
            <a:r>
              <a:rPr lang="en-US" sz="3000" b="1" dirty="0" smtClean="0">
                <a:latin typeface="Calibri" panose="020F0502020204030204" pitchFamily="34" charset="0"/>
              </a:rPr>
              <a:t>Short Circuit Power</a:t>
            </a:r>
          </a:p>
          <a:p>
            <a:pPr lvl="1"/>
            <a:r>
              <a:rPr lang="en-US" sz="3000" dirty="0" smtClean="0">
                <a:latin typeface="Calibri" panose="020F0502020204030204" pitchFamily="34" charset="0"/>
              </a:rPr>
              <a:t>Occurs during signal transitions when both pullup and pulldown paths are partially conducting causing a direct path between </a:t>
            </a:r>
            <a:r>
              <a:rPr lang="en-US" sz="3000" dirty="0" err="1" smtClean="0">
                <a:latin typeface="Calibri" panose="020F0502020204030204" pitchFamily="34" charset="0"/>
              </a:rPr>
              <a:t>Vdd</a:t>
            </a:r>
            <a:r>
              <a:rPr lang="en-US" sz="3000" dirty="0" smtClean="0">
                <a:latin typeface="Calibri" panose="020F0502020204030204" pitchFamily="34" charset="0"/>
              </a:rPr>
              <a:t> and GND.</a:t>
            </a:r>
          </a:p>
          <a:p>
            <a:pPr lvl="1"/>
            <a:endParaRPr lang="en-US" sz="3000" dirty="0" smtClean="0">
              <a:latin typeface="Calibri" panose="020F0502020204030204" pitchFamily="34" charset="0"/>
            </a:endParaRPr>
          </a:p>
          <a:p>
            <a:r>
              <a:rPr lang="en-US" sz="3000" b="1" dirty="0" smtClean="0">
                <a:latin typeface="Calibri" panose="020F0502020204030204" pitchFamily="34" charset="0"/>
              </a:rPr>
              <a:t>Static Power </a:t>
            </a:r>
          </a:p>
          <a:p>
            <a:pPr lvl="1"/>
            <a:r>
              <a:rPr lang="en-US" sz="3000" dirty="0" smtClean="0">
                <a:latin typeface="Calibri" panose="020F0502020204030204" pitchFamily="34" charset="0"/>
              </a:rPr>
              <a:t>This power dissipation occurs all the time through leakage even when the device is in standby mode.</a:t>
            </a:r>
          </a:p>
          <a:p>
            <a:pPr marL="457200" lvl="1" indent="0">
              <a:buNone/>
            </a:pPr>
            <a:endParaRPr lang="en-US" dirty="0"/>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5</a:t>
            </a:fld>
            <a:endParaRPr lang="en-US"/>
          </a:p>
        </p:txBody>
      </p:sp>
      <p:sp>
        <p:nvSpPr>
          <p:cNvPr id="7" name="Rectangle 2"/>
          <p:cNvSpPr>
            <a:spLocks noGrp="1" noChangeArrowheads="1"/>
          </p:cNvSpPr>
          <p:nvPr>
            <p:ph type="title"/>
          </p:nvPr>
        </p:nvSpPr>
        <p:spPr/>
        <p:txBody>
          <a:bodyPr>
            <a:noAutofit/>
          </a:bodyPr>
          <a:lstStyle/>
          <a:p>
            <a:r>
              <a:rPr lang="en-US" altLang="en-US" sz="4400" dirty="0">
                <a:latin typeface="Calibri" panose="020F0502020204030204" pitchFamily="34" charset="0"/>
              </a:rPr>
              <a:t>Where Does Power Go in CMOS?</a:t>
            </a:r>
            <a:endParaRPr lang="en-US" altLang="en-US" sz="44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52840987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a:bodyPr>
          <a:lstStyle/>
          <a:p>
            <a:r>
              <a:rPr lang="en-US" sz="5400" dirty="0" smtClean="0">
                <a:latin typeface="Calibri" panose="020F0502020204030204" pitchFamily="34" charset="0"/>
              </a:rPr>
              <a:t>Characterization</a:t>
            </a:r>
            <a:endParaRPr lang="en-US" sz="54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800" dirty="0">
                <a:latin typeface="Calibri" panose="020F0502020204030204" pitchFamily="34" charset="0"/>
              </a:rPr>
              <a:t>What is Characterization</a:t>
            </a:r>
            <a:r>
              <a:rPr lang="en-US" sz="2800" dirty="0" smtClean="0">
                <a:latin typeface="Calibri" panose="020F0502020204030204" pitchFamily="34" charset="0"/>
              </a:rPr>
              <a:t>?</a:t>
            </a:r>
          </a:p>
          <a:p>
            <a:endParaRPr lang="en-US" sz="2800" dirty="0" smtClean="0">
              <a:latin typeface="Calibri" panose="020F0502020204030204" pitchFamily="34" charset="0"/>
            </a:endParaRPr>
          </a:p>
          <a:p>
            <a:r>
              <a:rPr lang="en-US" sz="2800" dirty="0" smtClean="0">
                <a:latin typeface="Calibri" panose="020F0502020204030204" pitchFamily="34" charset="0"/>
              </a:rPr>
              <a:t>Characterization over Process, Voltage, Frequency, Power, Temperature </a:t>
            </a:r>
          </a:p>
          <a:p>
            <a:pPr marL="118872" indent="0">
              <a:buNone/>
            </a:pPr>
            <a:endParaRPr lang="en-US" sz="2800" dirty="0">
              <a:latin typeface="Calibri" panose="020F0502020204030204" pitchFamily="34" charset="0"/>
            </a:endParaRPr>
          </a:p>
          <a:p>
            <a:r>
              <a:rPr lang="en-US" sz="2800" dirty="0" smtClean="0">
                <a:latin typeface="Calibri" panose="020F0502020204030204" pitchFamily="34" charset="0"/>
              </a:rPr>
              <a:t>Performance Metric</a:t>
            </a:r>
          </a:p>
          <a:p>
            <a:endParaRPr lang="en-US" sz="2800" dirty="0">
              <a:latin typeface="Calibri" panose="020F0502020204030204" pitchFamily="34" charset="0"/>
            </a:endParaRPr>
          </a:p>
          <a:p>
            <a:r>
              <a:rPr lang="en-US" sz="2800" dirty="0" smtClean="0">
                <a:latin typeface="Calibri" panose="020F0502020204030204" pitchFamily="34" charset="0"/>
              </a:rPr>
              <a:t>Energy Efficiency Metric </a:t>
            </a:r>
            <a:endParaRPr lang="en-US" sz="2800" dirty="0">
              <a:latin typeface="Calibri" panose="020F0502020204030204" pitchFamily="34" charset="0"/>
            </a:endParaRPr>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6</a:t>
            </a:fld>
            <a:endParaRPr lang="en-US"/>
          </a:p>
        </p:txBody>
      </p:sp>
    </p:spTree>
    <p:extLst>
      <p:ext uri="{BB962C8B-B14F-4D97-AF65-F5344CB8AC3E}">
        <p14:creationId xmlns:p14="http://schemas.microsoft.com/office/powerpoint/2010/main" val="160413282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Performances Measures</a:t>
            </a:r>
            <a:endParaRPr lang="en-US" sz="5400" dirty="0">
              <a:latin typeface="Calibri" panose="020F0502020204030204" pitchFamily="34" charset="0"/>
            </a:endParaRPr>
          </a:p>
        </p:txBody>
      </p:sp>
      <p:sp>
        <p:nvSpPr>
          <p:cNvPr id="3" name="Content Placeholder 2"/>
          <p:cNvSpPr>
            <a:spLocks noGrp="1"/>
          </p:cNvSpPr>
          <p:nvPr>
            <p:ph idx="1"/>
          </p:nvPr>
        </p:nvSpPr>
        <p:spPr>
          <a:xfrm>
            <a:off x="457200" y="1408177"/>
            <a:ext cx="8229600" cy="4992624"/>
          </a:xfrm>
        </p:spPr>
        <p:txBody>
          <a:bodyPr>
            <a:normAutofit fontScale="25000" lnSpcReduction="20000"/>
          </a:bodyPr>
          <a:lstStyle/>
          <a:p>
            <a:pPr marL="118872" indent="0">
              <a:buNone/>
            </a:pPr>
            <a:endParaRPr lang="en-US" sz="7400" b="1" dirty="0" smtClean="0">
              <a:latin typeface="Calibri" panose="020F0502020204030204" pitchFamily="34" charset="0"/>
            </a:endParaRPr>
          </a:p>
          <a:p>
            <a:pPr>
              <a:lnSpc>
                <a:spcPct val="70000"/>
              </a:lnSpc>
            </a:pPr>
            <a:r>
              <a:rPr lang="en-US" sz="9600" b="1" dirty="0">
                <a:latin typeface="Calibri" panose="020F0502020204030204" pitchFamily="34" charset="0"/>
              </a:rPr>
              <a:t>Time Performance </a:t>
            </a:r>
            <a:r>
              <a:rPr lang="en-US" sz="9600" b="1" dirty="0" smtClean="0">
                <a:latin typeface="Calibri" panose="020F0502020204030204" pitchFamily="34" charset="0"/>
              </a:rPr>
              <a:t>of </a:t>
            </a:r>
            <a:r>
              <a:rPr lang="en-US" sz="9600" b="1" dirty="0">
                <a:latin typeface="Calibri" panose="020F0502020204030204" pitchFamily="34" charset="0"/>
              </a:rPr>
              <a:t>Processor </a:t>
            </a:r>
            <a:endParaRPr lang="en-US" sz="9600" b="1" dirty="0" smtClean="0">
              <a:latin typeface="Calibri" panose="020F0502020204030204" pitchFamily="34" charset="0"/>
            </a:endParaRPr>
          </a:p>
          <a:p>
            <a:pPr marL="118872" indent="0">
              <a:lnSpc>
                <a:spcPct val="70000"/>
              </a:lnSpc>
              <a:buNone/>
            </a:pPr>
            <a:endParaRPr lang="en-US" sz="9600" dirty="0" smtClean="0">
              <a:latin typeface="Calibri" panose="020F0502020204030204" pitchFamily="34" charset="0"/>
            </a:endParaRPr>
          </a:p>
          <a:p>
            <a:pPr lvl="1">
              <a:lnSpc>
                <a:spcPct val="120000"/>
              </a:lnSpc>
            </a:pPr>
            <a:r>
              <a:rPr lang="en-US" sz="9600" dirty="0">
                <a:latin typeface="Calibri" panose="020F0502020204030204" pitchFamily="34" charset="0"/>
              </a:rPr>
              <a:t>Speed of a processor is measured in </a:t>
            </a:r>
            <a:r>
              <a:rPr lang="en-US" sz="9600" b="1" i="1" dirty="0">
                <a:latin typeface="Calibri" panose="020F0502020204030204" pitchFamily="34" charset="0"/>
              </a:rPr>
              <a:t>cycles per second</a:t>
            </a:r>
            <a:r>
              <a:rPr lang="en-US" sz="9600" b="1" dirty="0">
                <a:latin typeface="Calibri" panose="020F0502020204030204" pitchFamily="34" charset="0"/>
              </a:rPr>
              <a:t> or clock frequency (</a:t>
            </a:r>
            <a:r>
              <a:rPr lang="en-US" sz="9600" b="1" i="1" dirty="0">
                <a:latin typeface="Calibri" panose="020F0502020204030204" pitchFamily="34" charset="0"/>
              </a:rPr>
              <a:t>f</a:t>
            </a:r>
            <a:r>
              <a:rPr lang="en-US" sz="9600" b="1" dirty="0">
                <a:latin typeface="Calibri" panose="020F0502020204030204" pitchFamily="34" charset="0"/>
              </a:rPr>
              <a:t>).</a:t>
            </a:r>
          </a:p>
          <a:p>
            <a:pPr>
              <a:lnSpc>
                <a:spcPct val="70000"/>
              </a:lnSpc>
            </a:pPr>
            <a:endParaRPr lang="en-US" sz="9600" dirty="0">
              <a:latin typeface="Calibri" panose="020F0502020204030204" pitchFamily="34" charset="0"/>
            </a:endParaRPr>
          </a:p>
          <a:p>
            <a:pPr lvl="1">
              <a:lnSpc>
                <a:spcPct val="70000"/>
              </a:lnSpc>
            </a:pPr>
            <a:r>
              <a:rPr lang="en-US" sz="9600" dirty="0">
                <a:latin typeface="Calibri" panose="020F0502020204030204" pitchFamily="34" charset="0"/>
              </a:rPr>
              <a:t>Execution time of a program using C clock cycles = C/</a:t>
            </a:r>
            <a:r>
              <a:rPr lang="en-US" sz="9600" i="1" dirty="0">
                <a:latin typeface="Calibri" panose="020F0502020204030204" pitchFamily="34" charset="0"/>
              </a:rPr>
              <a:t>f</a:t>
            </a:r>
          </a:p>
          <a:p>
            <a:pPr>
              <a:lnSpc>
                <a:spcPct val="70000"/>
              </a:lnSpc>
            </a:pPr>
            <a:endParaRPr lang="en-US" sz="9600" i="1" dirty="0">
              <a:latin typeface="Calibri" panose="020F0502020204030204" pitchFamily="34" charset="0"/>
            </a:endParaRPr>
          </a:p>
          <a:p>
            <a:pPr lvl="1">
              <a:lnSpc>
                <a:spcPct val="70000"/>
              </a:lnSpc>
            </a:pPr>
            <a:r>
              <a:rPr lang="en-US" sz="9600" dirty="0">
                <a:latin typeface="Calibri" panose="020F0502020204030204" pitchFamily="34" charset="0"/>
              </a:rPr>
              <a:t>Time performance = </a:t>
            </a:r>
            <a:r>
              <a:rPr lang="en-US" sz="9600" i="1" dirty="0" smtClean="0">
                <a:latin typeface="Calibri" panose="020F0502020204030204" pitchFamily="34" charset="0"/>
              </a:rPr>
              <a:t>f</a:t>
            </a:r>
            <a:r>
              <a:rPr lang="en-US" sz="9600" dirty="0" smtClean="0">
                <a:latin typeface="Calibri" panose="020F0502020204030204" pitchFamily="34" charset="0"/>
              </a:rPr>
              <a:t>/C</a:t>
            </a:r>
          </a:p>
          <a:p>
            <a:pPr lvl="1">
              <a:lnSpc>
                <a:spcPct val="70000"/>
              </a:lnSpc>
            </a:pPr>
            <a:endParaRPr lang="en-US" sz="9600" b="1" dirty="0">
              <a:latin typeface="Calibri" panose="020F0502020204030204" pitchFamily="34" charset="0"/>
            </a:endParaRPr>
          </a:p>
          <a:p>
            <a:pPr>
              <a:lnSpc>
                <a:spcPct val="70000"/>
              </a:lnSpc>
            </a:pPr>
            <a:endParaRPr lang="en-US" sz="9600" dirty="0" smtClean="0">
              <a:latin typeface="Calibri" panose="020F0502020204030204" pitchFamily="34" charset="0"/>
            </a:endParaRPr>
          </a:p>
          <a:p>
            <a:pPr>
              <a:lnSpc>
                <a:spcPct val="70000"/>
              </a:lnSpc>
            </a:pPr>
            <a:r>
              <a:rPr lang="en-US" sz="9600" b="1" dirty="0" smtClean="0">
                <a:latin typeface="Calibri" panose="020F0502020204030204" pitchFamily="34" charset="0"/>
              </a:rPr>
              <a:t>Energy Performance of a Processor</a:t>
            </a:r>
          </a:p>
          <a:p>
            <a:pPr>
              <a:lnSpc>
                <a:spcPct val="70000"/>
              </a:lnSpc>
            </a:pPr>
            <a:endParaRPr lang="en-US" sz="9600" dirty="0">
              <a:latin typeface="Calibri" panose="020F0502020204030204" pitchFamily="34" charset="0"/>
            </a:endParaRPr>
          </a:p>
          <a:p>
            <a:pPr lvl="1">
              <a:lnSpc>
                <a:spcPct val="120000"/>
              </a:lnSpc>
            </a:pPr>
            <a:r>
              <a:rPr lang="en-US" sz="9600" dirty="0">
                <a:latin typeface="Calibri" panose="020F0502020204030204" pitchFamily="34" charset="0"/>
              </a:rPr>
              <a:t>Efficiency of a processor may be measured in </a:t>
            </a:r>
            <a:r>
              <a:rPr lang="en-US" sz="9600" b="1" i="1" dirty="0">
                <a:latin typeface="Calibri" panose="020F0502020204030204" pitchFamily="34" charset="0"/>
              </a:rPr>
              <a:t>cycles per joule </a:t>
            </a:r>
            <a:r>
              <a:rPr lang="en-US" sz="9600" b="1" dirty="0">
                <a:latin typeface="Calibri" panose="020F0502020204030204" pitchFamily="34" charset="0"/>
              </a:rPr>
              <a:t>or cycle efficiency (</a:t>
            </a:r>
            <a:r>
              <a:rPr lang="el-GR" sz="9600" b="1" dirty="0">
                <a:latin typeface="Calibri" panose="020F0502020204030204" pitchFamily="34" charset="0"/>
              </a:rPr>
              <a:t>η</a:t>
            </a:r>
            <a:r>
              <a:rPr lang="en-US" sz="9600" b="1" dirty="0">
                <a:latin typeface="Calibri" panose="020F0502020204030204" pitchFamily="34" charset="0"/>
              </a:rPr>
              <a:t>).</a:t>
            </a:r>
          </a:p>
          <a:p>
            <a:pPr>
              <a:lnSpc>
                <a:spcPct val="70000"/>
              </a:lnSpc>
            </a:pPr>
            <a:endParaRPr lang="en-US" sz="9600" dirty="0">
              <a:latin typeface="Calibri" panose="020F0502020204030204" pitchFamily="34" charset="0"/>
            </a:endParaRPr>
          </a:p>
          <a:p>
            <a:pPr lvl="1">
              <a:lnSpc>
                <a:spcPct val="70000"/>
              </a:lnSpc>
            </a:pPr>
            <a:r>
              <a:rPr lang="en-US" sz="9600" dirty="0">
                <a:latin typeface="Calibri" panose="020F0502020204030204" pitchFamily="34" charset="0"/>
              </a:rPr>
              <a:t>Energy dissipated by a program using C clock cycles = C/</a:t>
            </a:r>
            <a:r>
              <a:rPr lang="el-GR" sz="9600" dirty="0">
                <a:latin typeface="Calibri" panose="020F0502020204030204" pitchFamily="34" charset="0"/>
              </a:rPr>
              <a:t>η</a:t>
            </a:r>
            <a:endParaRPr lang="en-US" sz="9600" dirty="0">
              <a:latin typeface="Calibri" panose="020F0502020204030204" pitchFamily="34" charset="0"/>
            </a:endParaRPr>
          </a:p>
          <a:p>
            <a:pPr>
              <a:lnSpc>
                <a:spcPct val="70000"/>
              </a:lnSpc>
            </a:pPr>
            <a:endParaRPr lang="en-US" sz="9600" dirty="0">
              <a:latin typeface="Calibri" panose="020F0502020204030204" pitchFamily="34" charset="0"/>
            </a:endParaRPr>
          </a:p>
          <a:p>
            <a:pPr lvl="1">
              <a:lnSpc>
                <a:spcPct val="70000"/>
              </a:lnSpc>
            </a:pPr>
            <a:r>
              <a:rPr lang="en-US" sz="9600" dirty="0">
                <a:latin typeface="Calibri" panose="020F0502020204030204" pitchFamily="34" charset="0"/>
              </a:rPr>
              <a:t>Energy performance = </a:t>
            </a:r>
            <a:r>
              <a:rPr lang="el-GR" sz="9600" dirty="0">
                <a:latin typeface="Calibri" panose="020F0502020204030204" pitchFamily="34" charset="0"/>
              </a:rPr>
              <a:t>η</a:t>
            </a:r>
            <a:r>
              <a:rPr lang="en-US" sz="9600" dirty="0">
                <a:latin typeface="Calibri" panose="020F0502020204030204" pitchFamily="34" charset="0"/>
              </a:rPr>
              <a:t>/C</a:t>
            </a:r>
          </a:p>
          <a:p>
            <a:endParaRPr lang="en-US" dirty="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7</a:t>
            </a:fld>
            <a:endParaRPr lang="en-US"/>
          </a:p>
        </p:txBody>
      </p:sp>
    </p:spTree>
    <p:extLst>
      <p:ext uri="{BB962C8B-B14F-4D97-AF65-F5344CB8AC3E}">
        <p14:creationId xmlns:p14="http://schemas.microsoft.com/office/powerpoint/2010/main" val="268196476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Methodology</a:t>
            </a:r>
            <a:endParaRPr lang="en-US" sz="54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600" dirty="0" smtClean="0">
                <a:latin typeface="Calibri" panose="020F0502020204030204" pitchFamily="34" charset="0"/>
              </a:rPr>
              <a:t>Technology Characterization</a:t>
            </a:r>
          </a:p>
          <a:p>
            <a:pPr lvl="1"/>
            <a:r>
              <a:rPr lang="en-US" sz="2600" dirty="0" smtClean="0">
                <a:latin typeface="Calibri" panose="020F0502020204030204" pitchFamily="34" charset="0"/>
              </a:rPr>
              <a:t>Simulate a reasonable </a:t>
            </a:r>
            <a:r>
              <a:rPr lang="en-US" sz="2600" dirty="0">
                <a:latin typeface="Calibri" panose="020F0502020204030204" pitchFamily="34" charset="0"/>
              </a:rPr>
              <a:t>size </a:t>
            </a:r>
            <a:r>
              <a:rPr lang="en-US" sz="2600" dirty="0" smtClean="0">
                <a:latin typeface="Calibri" panose="020F0502020204030204" pitchFamily="34" charset="0"/>
              </a:rPr>
              <a:t>adder circuit using </a:t>
            </a:r>
            <a:r>
              <a:rPr lang="en-US" sz="2600" dirty="0">
                <a:latin typeface="Calibri" panose="020F0502020204030204" pitchFamily="34" charset="0"/>
              </a:rPr>
              <a:t>selected </a:t>
            </a:r>
            <a:r>
              <a:rPr lang="en-US" sz="2600" dirty="0" smtClean="0">
                <a:latin typeface="Calibri" panose="020F0502020204030204" pitchFamily="34" charset="0"/>
              </a:rPr>
              <a:t>vectors.</a:t>
            </a:r>
          </a:p>
          <a:p>
            <a:pPr lvl="1"/>
            <a:endParaRPr lang="en-US" sz="2600" dirty="0">
              <a:latin typeface="Calibri" panose="020F0502020204030204" pitchFamily="34" charset="0"/>
            </a:endParaRPr>
          </a:p>
          <a:p>
            <a:r>
              <a:rPr lang="en-US" sz="2600" dirty="0" smtClean="0">
                <a:latin typeface="Calibri" panose="020F0502020204030204" pitchFamily="34" charset="0"/>
              </a:rPr>
              <a:t>Scale </a:t>
            </a:r>
            <a:r>
              <a:rPr lang="en-US" sz="2600" dirty="0">
                <a:latin typeface="Calibri" panose="020F0502020204030204" pitchFamily="34" charset="0"/>
              </a:rPr>
              <a:t>a</a:t>
            </a:r>
            <a:r>
              <a:rPr lang="en-US" sz="2600" dirty="0" smtClean="0">
                <a:latin typeface="Calibri" panose="020F0502020204030204" pitchFamily="34" charset="0"/>
              </a:rPr>
              <a:t>dder data to obtain processor power (cycle efficiency) and frequency at different operating points using scale factors.</a:t>
            </a:r>
          </a:p>
          <a:p>
            <a:endParaRPr lang="en-US" sz="2600" dirty="0">
              <a:latin typeface="Calibri" panose="020F0502020204030204" pitchFamily="34" charset="0"/>
            </a:endParaRPr>
          </a:p>
          <a:p>
            <a:r>
              <a:rPr lang="en-US" sz="2600" dirty="0" smtClean="0">
                <a:latin typeface="Calibri" panose="020F0502020204030204" pitchFamily="34" charset="0"/>
              </a:rPr>
              <a:t> Develop  power management scenarios using </a:t>
            </a:r>
            <a:r>
              <a:rPr lang="en-US" sz="2600" dirty="0">
                <a:latin typeface="Calibri" panose="020F0502020204030204" pitchFamily="34" charset="0"/>
              </a:rPr>
              <a:t>c</a:t>
            </a:r>
            <a:r>
              <a:rPr lang="en-US" sz="2600" dirty="0" smtClean="0">
                <a:latin typeface="Calibri" panose="020F0502020204030204" pitchFamily="34" charset="0"/>
              </a:rPr>
              <a:t>ycle </a:t>
            </a:r>
            <a:r>
              <a:rPr lang="en-US" sz="2600" dirty="0">
                <a:latin typeface="Calibri" panose="020F0502020204030204" pitchFamily="34" charset="0"/>
              </a:rPr>
              <a:t>e</a:t>
            </a:r>
            <a:r>
              <a:rPr lang="en-US" sz="2600" dirty="0" smtClean="0">
                <a:latin typeface="Calibri" panose="020F0502020204030204" pitchFamily="34" charset="0"/>
              </a:rPr>
              <a:t>fficiency </a:t>
            </a:r>
            <a:r>
              <a:rPr lang="en-US" sz="2600" dirty="0">
                <a:latin typeface="Calibri" panose="020F0502020204030204" pitchFamily="34" charset="0"/>
              </a:rPr>
              <a:t>and </a:t>
            </a:r>
            <a:r>
              <a:rPr lang="en-US" sz="2600" dirty="0" smtClean="0">
                <a:latin typeface="Calibri" panose="020F0502020204030204" pitchFamily="34" charset="0"/>
              </a:rPr>
              <a:t>frequency.</a:t>
            </a:r>
            <a:endParaRPr lang="en-US" sz="2600" dirty="0">
              <a:latin typeface="Calibri" panose="020F0502020204030204" pitchFamily="34" charset="0"/>
            </a:endParaRPr>
          </a:p>
          <a:p>
            <a:endParaRPr lang="en-US" dirty="0"/>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8</a:t>
            </a:fld>
            <a:endParaRPr lang="en-US"/>
          </a:p>
        </p:txBody>
      </p:sp>
    </p:spTree>
    <p:extLst>
      <p:ext uri="{BB962C8B-B14F-4D97-AF65-F5344CB8AC3E}">
        <p14:creationId xmlns:p14="http://schemas.microsoft.com/office/powerpoint/2010/main" val="62698876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Simulation Tools </a:t>
            </a:r>
            <a:r>
              <a:rPr lang="en-US" sz="5400" dirty="0">
                <a:latin typeface="Calibri" panose="020F0502020204030204" pitchFamily="34" charset="0"/>
              </a:rPr>
              <a:t>Used</a:t>
            </a:r>
          </a:p>
        </p:txBody>
      </p:sp>
      <p:sp>
        <p:nvSpPr>
          <p:cNvPr id="3" name="Content Placeholder 2"/>
          <p:cNvSpPr>
            <a:spLocks noGrp="1"/>
          </p:cNvSpPr>
          <p:nvPr>
            <p:ph idx="1"/>
          </p:nvPr>
        </p:nvSpPr>
        <p:spPr/>
        <p:txBody>
          <a:bodyPr>
            <a:normAutofit lnSpcReduction="10000"/>
          </a:bodyPr>
          <a:lstStyle/>
          <a:p>
            <a:r>
              <a:rPr lang="en-US" altLang="en-US" sz="2800" dirty="0" smtClean="0">
                <a:latin typeface="Calibri" panose="020F0502020204030204" pitchFamily="34" charset="0"/>
              </a:rPr>
              <a:t>Questa Sim</a:t>
            </a:r>
          </a:p>
          <a:p>
            <a:pPr marL="704088" lvl="2" indent="-320040">
              <a:spcBef>
                <a:spcPts val="0"/>
              </a:spcBef>
              <a:buClr>
                <a:srgbClr val="00B0F0"/>
              </a:buClr>
              <a:buSzPct val="80000"/>
              <a:buFont typeface="Wingdings 2"/>
              <a:buChar char=""/>
            </a:pPr>
            <a:r>
              <a:rPr lang="en-US" altLang="en-US" sz="2800" dirty="0" smtClean="0">
                <a:latin typeface="Calibri" panose="020F0502020204030204" pitchFamily="34" charset="0"/>
              </a:rPr>
              <a:t>Design, compile </a:t>
            </a:r>
            <a:r>
              <a:rPr lang="en-US" altLang="en-US" sz="2800" dirty="0">
                <a:latin typeface="Calibri" panose="020F0502020204030204" pitchFamily="34" charset="0"/>
              </a:rPr>
              <a:t>and </a:t>
            </a:r>
            <a:r>
              <a:rPr lang="en-US" altLang="en-US" sz="2800" dirty="0" smtClean="0">
                <a:latin typeface="Calibri" panose="020F0502020204030204" pitchFamily="34" charset="0"/>
              </a:rPr>
              <a:t>simulate designs</a:t>
            </a:r>
          </a:p>
          <a:p>
            <a:pPr marL="704088" lvl="2" indent="-320040">
              <a:spcBef>
                <a:spcPts val="0"/>
              </a:spcBef>
              <a:buClr>
                <a:srgbClr val="00B0F0"/>
              </a:buClr>
              <a:buSzPct val="80000"/>
              <a:buFont typeface="Wingdings 2"/>
              <a:buChar char=""/>
            </a:pPr>
            <a:endParaRPr lang="en-US" altLang="en-US" sz="2800" dirty="0" smtClean="0">
              <a:latin typeface="Calibri" panose="020F0502020204030204" pitchFamily="34" charset="0"/>
            </a:endParaRPr>
          </a:p>
          <a:p>
            <a:pPr marL="438912" lvl="1" indent="-320040">
              <a:spcBef>
                <a:spcPts val="0"/>
              </a:spcBef>
              <a:buClr>
                <a:schemeClr val="accent1"/>
              </a:buClr>
              <a:buSzPct val="80000"/>
              <a:buFont typeface="Wingdings 2"/>
              <a:buChar char=""/>
            </a:pPr>
            <a:r>
              <a:rPr lang="en-US" altLang="en-US" dirty="0" smtClean="0">
                <a:latin typeface="Calibri" panose="020F0502020204030204" pitchFamily="34" charset="0"/>
              </a:rPr>
              <a:t>Leonardo Spectrum</a:t>
            </a:r>
            <a:endParaRPr lang="en-US" altLang="en-US" dirty="0">
              <a:latin typeface="Calibri" panose="020F0502020204030204" pitchFamily="34" charset="0"/>
            </a:endParaRPr>
          </a:p>
          <a:p>
            <a:pPr marL="704088" lvl="2" indent="-320040">
              <a:spcBef>
                <a:spcPts val="0"/>
              </a:spcBef>
              <a:buClr>
                <a:srgbClr val="00B0F0"/>
              </a:buClr>
              <a:buSzPct val="80000"/>
              <a:buFont typeface="Wingdings 2"/>
              <a:buChar char=""/>
            </a:pPr>
            <a:r>
              <a:rPr lang="en-US" altLang="en-US" sz="2800" dirty="0" smtClean="0">
                <a:latin typeface="Calibri" panose="020F0502020204030204" pitchFamily="34" charset="0"/>
              </a:rPr>
              <a:t>ASIC </a:t>
            </a:r>
            <a:r>
              <a:rPr lang="en-US" altLang="en-US" sz="2800" dirty="0">
                <a:latin typeface="Calibri" panose="020F0502020204030204" pitchFamily="34" charset="0"/>
              </a:rPr>
              <a:t>and standard cell </a:t>
            </a:r>
            <a:r>
              <a:rPr lang="en-US" altLang="en-US" sz="2800" dirty="0" smtClean="0">
                <a:latin typeface="Calibri" panose="020F0502020204030204" pitchFamily="34" charset="0"/>
              </a:rPr>
              <a:t>synthesis</a:t>
            </a:r>
          </a:p>
          <a:p>
            <a:pPr marL="704088" lvl="2" indent="-320040">
              <a:spcBef>
                <a:spcPts val="0"/>
              </a:spcBef>
              <a:buClr>
                <a:srgbClr val="00B0F0"/>
              </a:buClr>
              <a:buSzPct val="80000"/>
              <a:buFont typeface="Wingdings 2"/>
              <a:buChar char=""/>
            </a:pPr>
            <a:endParaRPr lang="en-US" altLang="en-US" sz="2800" dirty="0" smtClean="0">
              <a:latin typeface="Calibri" panose="020F0502020204030204" pitchFamily="34" charset="0"/>
            </a:endParaRPr>
          </a:p>
          <a:p>
            <a:pPr marL="438912" lvl="1" indent="-320040">
              <a:spcBef>
                <a:spcPts val="0"/>
              </a:spcBef>
              <a:buClr>
                <a:schemeClr val="accent1"/>
              </a:buClr>
              <a:buSzPct val="80000"/>
              <a:buFont typeface="Wingdings 2"/>
              <a:buChar char=""/>
            </a:pPr>
            <a:r>
              <a:rPr lang="en-US" altLang="en-US" dirty="0" smtClean="0">
                <a:latin typeface="Calibri" panose="020F0502020204030204" pitchFamily="34" charset="0"/>
              </a:rPr>
              <a:t>Design Architect-IC</a:t>
            </a:r>
          </a:p>
          <a:p>
            <a:pPr marL="704088" lvl="2" indent="-320040">
              <a:spcBef>
                <a:spcPts val="0"/>
              </a:spcBef>
              <a:buClr>
                <a:srgbClr val="00B0F0"/>
              </a:buClr>
              <a:buSzPct val="80000"/>
              <a:buFont typeface="Wingdings 2"/>
              <a:buChar char=""/>
            </a:pPr>
            <a:r>
              <a:rPr lang="en-US" altLang="en-US" sz="2800" dirty="0">
                <a:latin typeface="Calibri" panose="020F0502020204030204" pitchFamily="34" charset="0"/>
              </a:rPr>
              <a:t>Schematic </a:t>
            </a:r>
            <a:r>
              <a:rPr lang="en-US" altLang="en-US" sz="2800" dirty="0" smtClean="0">
                <a:latin typeface="Calibri" panose="020F0502020204030204" pitchFamily="34" charset="0"/>
              </a:rPr>
              <a:t>Capture</a:t>
            </a:r>
          </a:p>
          <a:p>
            <a:pPr marL="704088" lvl="2" indent="-320040">
              <a:spcBef>
                <a:spcPts val="0"/>
              </a:spcBef>
              <a:buClr>
                <a:srgbClr val="00B0F0"/>
              </a:buClr>
              <a:buSzPct val="80000"/>
              <a:buFont typeface="Wingdings 2"/>
              <a:buChar char=""/>
            </a:pPr>
            <a:endParaRPr lang="en-US" altLang="en-US" sz="2800" dirty="0" smtClean="0">
              <a:latin typeface="Calibri" panose="020F0502020204030204" pitchFamily="34" charset="0"/>
            </a:endParaRPr>
          </a:p>
          <a:p>
            <a:pPr marL="438912" lvl="1" indent="-320040">
              <a:spcBef>
                <a:spcPts val="0"/>
              </a:spcBef>
              <a:buClr>
                <a:schemeClr val="accent1"/>
              </a:buClr>
              <a:buSzPct val="80000"/>
              <a:buFont typeface="Wingdings 2"/>
              <a:buChar char=""/>
            </a:pPr>
            <a:r>
              <a:rPr lang="en-US" altLang="en-US" dirty="0" smtClean="0">
                <a:latin typeface="Calibri" panose="020F0502020204030204" pitchFamily="34" charset="0"/>
              </a:rPr>
              <a:t>HSPICE</a:t>
            </a:r>
          </a:p>
          <a:p>
            <a:pPr marL="704088" lvl="2" indent="-320040">
              <a:spcBef>
                <a:spcPts val="0"/>
              </a:spcBef>
              <a:buClr>
                <a:srgbClr val="00B0F0"/>
              </a:buClr>
              <a:buSzPct val="80000"/>
              <a:buFont typeface="Wingdings 2"/>
              <a:buChar char=""/>
            </a:pPr>
            <a:r>
              <a:rPr lang="en-US" altLang="en-US" sz="2800" dirty="0" smtClean="0">
                <a:latin typeface="Calibri" panose="020F0502020204030204" pitchFamily="34" charset="0"/>
              </a:rPr>
              <a:t>Circuit </a:t>
            </a:r>
            <a:r>
              <a:rPr lang="en-US" altLang="en-US" sz="2800" dirty="0">
                <a:latin typeface="Calibri" panose="020F0502020204030204" pitchFamily="34" charset="0"/>
              </a:rPr>
              <a:t>simulation and </a:t>
            </a:r>
            <a:r>
              <a:rPr lang="en-US" altLang="en-US" sz="2800" dirty="0" smtClean="0">
                <a:latin typeface="Calibri" panose="020F0502020204030204" pitchFamily="34" charset="0"/>
              </a:rPr>
              <a:t>verification</a:t>
            </a:r>
            <a:endParaRPr lang="en-US" altLang="en-US" sz="2800" dirty="0">
              <a:latin typeface="Calibri" panose="020F0502020204030204" pitchFamily="34" charset="0"/>
            </a:endParaRPr>
          </a:p>
          <a:p>
            <a:endParaRPr lang="en-US" dirty="0"/>
          </a:p>
          <a:p>
            <a:pPr marL="438912" lvl="1" indent="-320040">
              <a:spcBef>
                <a:spcPts val="0"/>
              </a:spcBef>
              <a:buClr>
                <a:schemeClr val="accent1"/>
              </a:buClr>
              <a:buSzPct val="80000"/>
              <a:buFont typeface="Wingdings 2"/>
              <a:buChar char=""/>
            </a:pPr>
            <a:endParaRPr lang="en-US" altLang="en-US" dirty="0"/>
          </a:p>
          <a:p>
            <a:pPr marL="438912" lvl="1" indent="-320040">
              <a:spcBef>
                <a:spcPts val="0"/>
              </a:spcBef>
              <a:buClr>
                <a:schemeClr val="accent1"/>
              </a:buClr>
              <a:buSzPct val="80000"/>
              <a:buFont typeface="Wingdings 2"/>
              <a:buChar char=""/>
            </a:pPr>
            <a:endParaRPr lang="en-US" altLang="en-US" dirty="0" smtClean="0"/>
          </a:p>
          <a:p>
            <a:pPr marL="438912" lvl="1" indent="-320040">
              <a:spcBef>
                <a:spcPts val="0"/>
              </a:spcBef>
              <a:buClr>
                <a:schemeClr val="accent1"/>
              </a:buClr>
              <a:buSzPct val="80000"/>
              <a:buFont typeface="Wingdings 2"/>
              <a:buChar char=""/>
            </a:pPr>
            <a:endParaRPr lang="en-US" altLang="en-US" dirty="0"/>
          </a:p>
          <a:p>
            <a:pPr marL="438912" lvl="1" indent="-320040">
              <a:spcBef>
                <a:spcPts val="0"/>
              </a:spcBef>
              <a:buClr>
                <a:schemeClr val="accent1"/>
              </a:buClr>
              <a:buSzPct val="80000"/>
              <a:buFont typeface="Wingdings 2"/>
              <a:buChar char=""/>
            </a:pPr>
            <a:endParaRPr lang="en-US" altLang="en-US" dirty="0"/>
          </a:p>
          <a:p>
            <a:pPr marL="438912" lvl="1" indent="-320040">
              <a:spcBef>
                <a:spcPts val="0"/>
              </a:spcBef>
              <a:buClr>
                <a:schemeClr val="accent1"/>
              </a:buClr>
              <a:buSzPct val="80000"/>
              <a:buFont typeface="Wingdings 2"/>
              <a:buChar char=""/>
            </a:pPr>
            <a:endParaRPr lang="en-US" altLang="en-US" dirty="0"/>
          </a:p>
          <a:p>
            <a:endParaRPr lang="en-US" altLang="en-US" dirty="0"/>
          </a:p>
          <a:p>
            <a:endParaRPr lang="en-US" dirty="0"/>
          </a:p>
        </p:txBody>
      </p:sp>
      <p:sp>
        <p:nvSpPr>
          <p:cNvPr id="4" name="Date Placeholder 3"/>
          <p:cNvSpPr>
            <a:spLocks noGrp="1"/>
          </p:cNvSpPr>
          <p:nvPr>
            <p:ph type="dt" sz="half" idx="10"/>
          </p:nvPr>
        </p:nvSpPr>
        <p:spPr/>
        <p:txBody>
          <a:bodyPr/>
          <a:lstStyle/>
          <a:p>
            <a:fld id="{85A8D43B-F99B-47C4-8E60-5C28BA333D64}" type="datetime4">
              <a:rPr lang="en-US" smtClean="0"/>
              <a:t>February 5, 2016</a:t>
            </a:fld>
            <a:endParaRPr lang="en-US"/>
          </a:p>
        </p:txBody>
      </p:sp>
      <p:sp>
        <p:nvSpPr>
          <p:cNvPr id="5" name="Footer Placeholder 4"/>
          <p:cNvSpPr>
            <a:spLocks noGrp="1"/>
          </p:cNvSpPr>
          <p:nvPr>
            <p:ph type="ftr" sz="quarter" idx="11"/>
          </p:nvPr>
        </p:nvSpPr>
        <p:spPr/>
        <p:txBody>
          <a:bodyPr/>
          <a:lstStyle/>
          <a:p>
            <a:r>
              <a:rPr lang="en-US" smtClean="0"/>
              <a:t>MTV 2015</a:t>
            </a:r>
            <a:endParaRPr lang="en-US"/>
          </a:p>
        </p:txBody>
      </p:sp>
      <p:sp>
        <p:nvSpPr>
          <p:cNvPr id="6" name="Slide Number Placeholder 5"/>
          <p:cNvSpPr>
            <a:spLocks noGrp="1"/>
          </p:cNvSpPr>
          <p:nvPr>
            <p:ph type="sldNum" sz="quarter" idx="12"/>
          </p:nvPr>
        </p:nvSpPr>
        <p:spPr/>
        <p:txBody>
          <a:bodyPr/>
          <a:lstStyle/>
          <a:p>
            <a:fld id="{DAF9EE7D-FB37-4E04-8982-7171E671F843}" type="slidenum">
              <a:rPr lang="en-US" smtClean="0"/>
              <a:pPr/>
              <a:t>9</a:t>
            </a:fld>
            <a:endParaRPr lang="en-US"/>
          </a:p>
        </p:txBody>
      </p:sp>
    </p:spTree>
    <p:extLst>
      <p:ext uri="{BB962C8B-B14F-4D97-AF65-F5344CB8AC3E}">
        <p14:creationId xmlns:p14="http://schemas.microsoft.com/office/powerpoint/2010/main" val="2911002146"/>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12764</TotalTime>
  <Words>1110</Words>
  <Application>Microsoft Office PowerPoint</Application>
  <PresentationFormat>On-screen Show (4:3)</PresentationFormat>
  <Paragraphs>477</Paragraphs>
  <Slides>23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Cambria Math</vt:lpstr>
      <vt:lpstr>Corbel</vt:lpstr>
      <vt:lpstr>Times New Roman</vt:lpstr>
      <vt:lpstr>Wingdings</vt:lpstr>
      <vt:lpstr>Wingdings 2</vt:lpstr>
      <vt:lpstr>Wingdings 3</vt:lpstr>
      <vt:lpstr>Module</vt:lpstr>
      <vt:lpstr>Characterizing Processors for Energy and Performance Management</vt:lpstr>
      <vt:lpstr>Outline</vt:lpstr>
      <vt:lpstr>Problem Statement</vt:lpstr>
      <vt:lpstr>Background</vt:lpstr>
      <vt:lpstr>Where Does Power Go in CMOS?</vt:lpstr>
      <vt:lpstr>Characterization</vt:lpstr>
      <vt:lpstr>Performances Measures</vt:lpstr>
      <vt:lpstr>Methodology</vt:lpstr>
      <vt:lpstr>Simulation Tools Used</vt:lpstr>
      <vt:lpstr>Micro-Benchmark Circuit Used</vt:lpstr>
      <vt:lpstr>Results</vt:lpstr>
      <vt:lpstr>Vector Selection</vt:lpstr>
      <vt:lpstr>Adder Simulation Data</vt:lpstr>
      <vt:lpstr>Processor Specifications</vt:lpstr>
      <vt:lpstr>Scaling Factors</vt:lpstr>
      <vt:lpstr>Processor Cycle Efficiency and Frequency vs. Voltage </vt:lpstr>
      <vt:lpstr>Application</vt:lpstr>
      <vt:lpstr>Power and Structure Constrained Frequency</vt:lpstr>
      <vt:lpstr>Power and Performance  Management</vt:lpstr>
      <vt:lpstr>Power and Performance  Management cont.…</vt:lpstr>
      <vt:lpstr>Conclusion</vt:lpstr>
      <vt:lpstr>References</vt:lpstr>
      <vt:lpstr> Questions? </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Subthreshold Voltage High-k CMOS Devices Have Lowest Energy and High Process Tolerance</dc:title>
  <dc:creator>Murali Dharan</dc:creator>
  <cp:lastModifiedBy>agrawvd</cp:lastModifiedBy>
  <cp:revision>541</cp:revision>
  <dcterms:created xsi:type="dcterms:W3CDTF">2011-03-14T04:26:55Z</dcterms:created>
  <dcterms:modified xsi:type="dcterms:W3CDTF">2016-02-06T04:32:12Z</dcterms:modified>
</cp:coreProperties>
</file>